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slideLayout" Target="../slideLayouts/slideLayout1.xml"/><Relationship Id="rId1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svg"/><Relationship Id="rId23" Type="http://schemas.openxmlformats.org/officeDocument/2006/relationships/slideLayout" Target="../slideLayouts/slideLayout1.xml"/><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image" Target="../media/image-12-18.svg"/><Relationship Id="rId19" Type="http://schemas.openxmlformats.org/officeDocument/2006/relationships/slideLayout" Target="../slideLayouts/slideLayout1.xml"/><Relationship Id="rId20"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slideLayout" Target="../slideLayouts/slideLayout1.xml"/><Relationship Id="rId1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slideLayout" Target="../slideLayouts/slideLayout1.xml"/><Relationship Id="rId1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slideLayout" Target="../slideLayouts/slideLayout1.xml"/><Relationship Id="rId1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svg"/><Relationship Id="rId15" Type="http://schemas.openxmlformats.org/officeDocument/2006/relationships/image" Target="../media/image-8-15.png"/><Relationship Id="rId16" Type="http://schemas.openxmlformats.org/officeDocument/2006/relationships/image" Target="../media/image-8-16.svg"/><Relationship Id="rId17" Type="http://schemas.openxmlformats.org/officeDocument/2006/relationships/image" Target="../media/image-8-17.png"/><Relationship Id="rId18" Type="http://schemas.openxmlformats.org/officeDocument/2006/relationships/image" Target="../media/image-8-18.svg"/><Relationship Id="rId19" Type="http://schemas.openxmlformats.org/officeDocument/2006/relationships/image" Target="../media/image-8-19.png"/><Relationship Id="rId20" Type="http://schemas.openxmlformats.org/officeDocument/2006/relationships/image" Target="../media/image-8-20.svg"/><Relationship Id="rId21" Type="http://schemas.openxmlformats.org/officeDocument/2006/relationships/image" Target="../media/image-8-21.png"/><Relationship Id="rId22" Type="http://schemas.openxmlformats.org/officeDocument/2006/relationships/image" Target="../media/image-8-22.svg"/><Relationship Id="rId23" Type="http://schemas.openxmlformats.org/officeDocument/2006/relationships/image" Target="../media/image-8-23.png"/><Relationship Id="rId24" Type="http://schemas.openxmlformats.org/officeDocument/2006/relationships/image" Target="../media/image-8-24.svg"/><Relationship Id="rId25" Type="http://schemas.openxmlformats.org/officeDocument/2006/relationships/image" Target="../media/image-8-25.png"/><Relationship Id="rId26" Type="http://schemas.openxmlformats.org/officeDocument/2006/relationships/image" Target="../media/image-8-26.svg"/><Relationship Id="rId27" Type="http://schemas.openxmlformats.org/officeDocument/2006/relationships/image" Target="../media/image-8-27.png"/><Relationship Id="rId28" Type="http://schemas.openxmlformats.org/officeDocument/2006/relationships/image" Target="../media/image-8-28.svg"/><Relationship Id="rId29" Type="http://schemas.openxmlformats.org/officeDocument/2006/relationships/image" Target="../media/image-8-29.png"/><Relationship Id="rId30" Type="http://schemas.openxmlformats.org/officeDocument/2006/relationships/image" Target="../media/image-8-30.svg"/><Relationship Id="rId31" Type="http://schemas.openxmlformats.org/officeDocument/2006/relationships/image" Target="../media/image-8-31.png"/><Relationship Id="rId32" Type="http://schemas.openxmlformats.org/officeDocument/2006/relationships/image" Target="../media/image-8-32.svg"/><Relationship Id="rId33" Type="http://schemas.openxmlformats.org/officeDocument/2006/relationships/slideLayout" Target="../slideLayouts/slideLayout1.xml"/><Relationship Id="rId3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slideLayout" Target="../slideLayouts/slideLayout1.xml"/><Relationship Id="rId1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12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2071390" y="1760339"/>
            <a:ext cx="5001220" cy="1428750"/>
          </a:xfrm>
          <a:prstGeom prst="rect">
            <a:avLst/>
          </a:prstGeom>
          <a:gradFill rotWithShape="1">
            <a:gsLst>
              <a:gs pos="0">
                <a:srgbClr val="1A6FFF">
                  <a:alpha val="8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4" name="Text 2"/>
          <p:cNvSpPr/>
          <p:nvPr/>
        </p:nvSpPr>
        <p:spPr>
          <a:xfrm>
            <a:off x="1357015" y="428625"/>
            <a:ext cx="6429970" cy="4286250"/>
          </a:xfrm>
          <a:prstGeom prst="rect">
            <a:avLst/>
          </a:prstGeom>
          <a:gradFill rotWithShape="1">
            <a:gsLst>
              <a:gs pos="0">
                <a:srgbClr val="1A6FFF">
                  <a:alpha val="13000"/>
                </a:srgbClr>
              </a:gs>
              <a:gs pos="35000">
                <a:srgbClr val="1A6FFF">
                  <a:alpha val="6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5" name="Text 3"/>
          <p:cNvSpPr/>
          <p:nvPr/>
        </p:nvSpPr>
        <p:spPr>
          <a:xfrm>
            <a:off x="0" y="0"/>
            <a:ext cx="9144000" cy="5143500"/>
          </a:xfrm>
          <a:prstGeom prst="rect">
            <a:avLst/>
          </a:prstGeom>
          <a:gradFill rotWithShape="1">
            <a:gsLst>
              <a:gs pos="120000">
                <a:srgbClr val="FFFFFF"/>
              </a:gs>
              <a:gs pos="40000">
                <a:srgbClr val="000000">
                  <a:alpha val="0"/>
                </a:srgbClr>
              </a:gs>
              <a:gs pos="100000">
                <a:srgbClr val="04050A">
                  <a:alpha val="85000"/>
                </a:srgbClr>
              </a:gs>
            </a:gsLst>
            <a:path path="circle">
              <a:fillToRect l="50000" t="50000" r="50000" b="50000"/>
            </a:path>
          </a:gradFill>
          <a:ln/>
        </p:spPr>
        <p:txBody>
          <a:bodyPr wrap="square" rtlCol="0" anchor="t"/>
          <a:lstStyle/>
          <a:p>
            <a:pPr indent="0" marL="0">
              <a:buNone/>
            </a:pPr>
            <a:endParaRPr lang="en-US" dirty="0"/>
          </a:p>
        </p:txBody>
      </p:sp>
      <p:sp>
        <p:nvSpPr>
          <p:cNvPr id="6" name="Text 4"/>
          <p:cNvSpPr/>
          <p:nvPr/>
        </p:nvSpPr>
        <p:spPr>
          <a:xfrm>
            <a:off x="7952929" y="628650"/>
            <a:ext cx="807259" cy="139005"/>
          </a:xfrm>
          <a:prstGeom prst="rect">
            <a:avLst/>
          </a:prstGeom>
          <a:noFill/>
          <a:ln/>
        </p:spPr>
        <p:txBody>
          <a:bodyPr wrap="none" lIns="0" tIns="0" rIns="0" bIns="0" rtlCol="0" anchor="t"/>
          <a:lstStyle/>
          <a:p>
            <a:pPr algn="l" indent="0" marL="0">
              <a:lnSpc>
                <a:spcPts val="1095"/>
              </a:lnSpc>
              <a:buNone/>
            </a:pPr>
            <a:r>
              <a:rPr lang="en-US" sz="730" spc="29" kern="0" dirty="0">
                <a:solidFill>
                  <a:srgbClr val="1A6FFF">
                    <a:alpha val="3000"/>
                  </a:srgbClr>
                </a:solidFill>
                <a:latin typeface="Cambria Math" pitchFamily="34" charset="0"/>
                <a:ea typeface="Cambria Math" pitchFamily="34" charset="-122"/>
                <a:cs typeface="Cambria Math" pitchFamily="34" charset="-120"/>
              </a:rPr>
              <a:t>∂P/∂t = ∇²P · κ(x)</a:t>
            </a:r>
            <a:endParaRPr lang="en-US" sz="730" dirty="0"/>
          </a:p>
        </p:txBody>
      </p:sp>
      <p:sp>
        <p:nvSpPr>
          <p:cNvPr id="7" name="Text 5"/>
          <p:cNvSpPr/>
          <p:nvPr/>
        </p:nvSpPr>
        <p:spPr>
          <a:xfrm>
            <a:off x="457200" y="4232374"/>
            <a:ext cx="1087204" cy="139005"/>
          </a:xfrm>
          <a:prstGeom prst="rect">
            <a:avLst/>
          </a:prstGeom>
          <a:noFill/>
          <a:ln/>
        </p:spPr>
        <p:txBody>
          <a:bodyPr wrap="none" lIns="0" tIns="0" rIns="0" bIns="0" rtlCol="0" anchor="t"/>
          <a:lstStyle/>
          <a:p>
            <a:pPr algn="l" indent="0" marL="0">
              <a:lnSpc>
                <a:spcPts val="1095"/>
              </a:lnSpc>
              <a:buNone/>
            </a:pPr>
            <a:r>
              <a:rPr lang="en-US" sz="730" spc="29" kern="0" dirty="0">
                <a:solidFill>
                  <a:srgbClr val="1A6FFF">
                    <a:alpha val="2000"/>
                  </a:srgbClr>
                </a:solidFill>
                <a:latin typeface="Cambria Math" pitchFamily="34" charset="0"/>
                <a:ea typeface="Cambria Math" pitchFamily="34" charset="-122"/>
                <a:cs typeface="Cambria Math" pitchFamily="34" charset="-120"/>
              </a:rPr>
              <a:t>⊢ ∀x ∈ Ω : f(x) ≡ D(x)</a:t>
            </a:r>
            <a:endParaRPr lang="en-US" sz="730" dirty="0"/>
          </a:p>
        </p:txBody>
      </p:sp>
      <p:sp>
        <p:nvSpPr>
          <p:cNvPr id="8" name="Text 6"/>
          <p:cNvSpPr/>
          <p:nvPr/>
        </p:nvSpPr>
        <p:spPr>
          <a:xfrm>
            <a:off x="8178701" y="1286470"/>
            <a:ext cx="496044" cy="139005"/>
          </a:xfrm>
          <a:prstGeom prst="rect">
            <a:avLst/>
          </a:prstGeom>
          <a:noFill/>
          <a:ln/>
        </p:spPr>
        <p:txBody>
          <a:bodyPr wrap="none" lIns="0" tIns="0" rIns="0" bIns="0" rtlCol="0" anchor="t"/>
          <a:lstStyle/>
          <a:p>
            <a:pPr algn="l" indent="0" marL="0">
              <a:lnSpc>
                <a:spcPts val="1095"/>
              </a:lnSpc>
              <a:buNone/>
            </a:pPr>
            <a:r>
              <a:rPr lang="en-US" sz="730" spc="29" kern="0" dirty="0">
                <a:solidFill>
                  <a:srgbClr val="1A6FFF">
                    <a:alpha val="2000"/>
                  </a:srgbClr>
                </a:solidFill>
                <a:latin typeface="Cambria Math" pitchFamily="34" charset="0"/>
                <a:ea typeface="Cambria Math" pitchFamily="34" charset="-122"/>
                <a:cs typeface="Cambria Math" pitchFamily="34" charset="-120"/>
              </a:rPr>
              <a:t>Σ δ(n) → 0</a:t>
            </a:r>
            <a:endParaRPr lang="en-US" sz="730" dirty="0"/>
          </a:p>
        </p:txBody>
      </p:sp>
      <p:sp>
        <p:nvSpPr>
          <p:cNvPr id="9" name="Text 7"/>
          <p:cNvSpPr/>
          <p:nvPr/>
        </p:nvSpPr>
        <p:spPr>
          <a:xfrm>
            <a:off x="514350" y="3754934"/>
            <a:ext cx="572497" cy="139005"/>
          </a:xfrm>
          <a:prstGeom prst="rect">
            <a:avLst/>
          </a:prstGeom>
          <a:noFill/>
          <a:ln/>
        </p:spPr>
        <p:txBody>
          <a:bodyPr wrap="none" lIns="0" tIns="0" rIns="0" bIns="0" rtlCol="0" anchor="t"/>
          <a:lstStyle/>
          <a:p>
            <a:pPr algn="l" indent="0" marL="0">
              <a:lnSpc>
                <a:spcPts val="1095"/>
              </a:lnSpc>
              <a:buNone/>
            </a:pPr>
            <a:r>
              <a:rPr lang="en-US" sz="730" spc="29" kern="0" dirty="0">
                <a:solidFill>
                  <a:srgbClr val="1A6FFF">
                    <a:alpha val="2000"/>
                  </a:srgbClr>
                </a:solidFill>
                <a:latin typeface="Cambria Math" pitchFamily="34" charset="0"/>
                <a:ea typeface="Cambria Math" pitchFamily="34" charset="-122"/>
                <a:cs typeface="Cambria Math" pitchFamily="34" charset="-120"/>
              </a:rPr>
              <a:t>|ψ⟩ = Σ cₙ|n⟩</a:t>
            </a:r>
            <a:endParaRPr lang="en-US" sz="730" dirty="0"/>
          </a:p>
        </p:txBody>
      </p:sp>
      <p:sp>
        <p:nvSpPr>
          <p:cNvPr id="10" name="Text 8"/>
          <p:cNvSpPr/>
          <p:nvPr/>
        </p:nvSpPr>
        <p:spPr>
          <a:xfrm>
            <a:off x="400050" y="257770"/>
            <a:ext cx="2726716" cy="207913"/>
          </a:xfrm>
          <a:prstGeom prst="roundRect">
            <a:avLst>
              <a:gd name="adj" fmla="val 14049"/>
            </a:avLst>
          </a:prstGeom>
          <a:solidFill>
            <a:srgbClr val="1A6FFF">
              <a:alpha val="7000"/>
            </a:srgbClr>
          </a:solidFill>
          <a:ln w="9525">
            <a:solidFill>
              <a:srgbClr val="1A6FFF">
                <a:alpha val="55000"/>
              </a:srgbClr>
            </a:solidFill>
          </a:ln>
        </p:spPr>
        <p:txBody>
          <a:bodyPr wrap="none" lIns="186372" tIns="35560" rIns="100330" bIns="35560" rtlCol="0" anchor="ctr"/>
          <a:lstStyle/>
          <a:p>
            <a:pPr algn="l" indent="0" marL="0">
              <a:buNone/>
            </a:pPr>
            <a:r>
              <a:rPr lang="en-US" sz="620" b="1" spc="112" kern="0" dirty="0">
                <a:solidFill>
                  <a:srgbClr val="1A6FFF"/>
                </a:solidFill>
                <a:latin typeface="Calibri" pitchFamily="34" charset="0"/>
                <a:ea typeface="Calibri" pitchFamily="34" charset="-122"/>
                <a:cs typeface="Calibri" pitchFamily="34" charset="-120"/>
              </a:rPr>
              <a:t>DETERMINISTIC TRUST — INVESTOR BRIEFING</a:t>
            </a:r>
            <a:endParaRPr lang="en-US" sz="620" dirty="0"/>
          </a:p>
        </p:txBody>
      </p:sp>
      <p:pic>
        <p:nvPicPr>
          <p:cNvPr id="11" name="Image 0" descr="preencoded.png">    </p:cNvPr>
          <p:cNvPicPr>
            <a:picLocks noChangeAspect="1"/>
          </p:cNvPicPr>
          <p:nvPr/>
        </p:nvPicPr>
        <p:blipFill>
          <a:blip r:embed="rId1">
            <a:alphaModFix amt="80000"/>
            <a:extLst>
              <a:ext uri="{96DAC541-7B7A-43D3-8B79-37D633B846F1}">
                <asvg:svgBlip xmlns:asvg="http://schemas.microsoft.com/office/drawing/2016/SVG/main" r:embed="rId2"/>
              </a:ext>
            </a:extLst>
          </a:blip>
          <a:stretch>
            <a:fillRect/>
          </a:stretch>
        </p:blipFill>
        <p:spPr>
          <a:xfrm>
            <a:off x="465022" y="295358"/>
            <a:ext cx="132588" cy="132588"/>
          </a:xfrm>
          <a:prstGeom prst="rect">
            <a:avLst/>
          </a:prstGeom>
        </p:spPr>
      </p:pic>
      <p:sp>
        <p:nvSpPr>
          <p:cNvPr id="12" name="Text 9"/>
          <p:cNvSpPr/>
          <p:nvPr/>
        </p:nvSpPr>
        <p:spPr>
          <a:xfrm>
            <a:off x="8277225" y="271611"/>
            <a:ext cx="513397" cy="118021"/>
          </a:xfrm>
          <a:prstGeom prst="rect">
            <a:avLst/>
          </a:prstGeom>
          <a:noFill/>
          <a:ln/>
        </p:spPr>
        <p:txBody>
          <a:bodyPr wrap="none" lIns="0" tIns="0" rIns="0" bIns="0" rtlCol="0" anchor="t"/>
          <a:lstStyle/>
          <a:p>
            <a:pPr algn="l" indent="0" marL="0">
              <a:lnSpc>
                <a:spcPts val="930"/>
              </a:lnSpc>
              <a:buNone/>
            </a:pPr>
            <a:r>
              <a:rPr lang="en-US" sz="620" spc="74" kern="0" dirty="0">
                <a:solidFill>
                  <a:srgbClr val="8A9BBF">
                    <a:alpha val="35000"/>
                  </a:srgbClr>
                </a:solidFill>
                <a:latin typeface="Calibri" pitchFamily="34" charset="0"/>
                <a:ea typeface="Calibri" pitchFamily="34" charset="-122"/>
                <a:cs typeface="Calibri" pitchFamily="34" charset="-120"/>
              </a:rPr>
              <a:t>JULY 2026</a:t>
            </a:r>
            <a:endParaRPr lang="en-US" sz="620" dirty="0"/>
          </a:p>
        </p:txBody>
      </p:sp>
      <p:sp>
        <p:nvSpPr>
          <p:cNvPr id="13" name="Text 10"/>
          <p:cNvSpPr/>
          <p:nvPr/>
        </p:nvSpPr>
        <p:spPr>
          <a:xfrm>
            <a:off x="1190019" y="1671786"/>
            <a:ext cx="6763814" cy="585490"/>
          </a:xfrm>
          <a:prstGeom prst="rect">
            <a:avLst/>
          </a:prstGeom>
          <a:noFill/>
          <a:ln/>
        </p:spPr>
        <p:txBody>
          <a:bodyPr wrap="none" lIns="0" tIns="0" rIns="0" bIns="0" rtlCol="0" anchor="t"/>
          <a:lstStyle/>
          <a:p>
            <a:pPr algn="ctr" indent="0" marL="0">
              <a:lnSpc>
                <a:spcPts val="4610"/>
              </a:lnSpc>
              <a:buNone/>
            </a:pPr>
            <a:r>
              <a:rPr lang="en-US" sz="4610" spc="-46" kern="0" dirty="0">
                <a:solidFill>
                  <a:srgbClr val="F0F4FF"/>
                </a:solidFill>
                <a:latin typeface="Calibri Light" pitchFamily="34" charset="0"/>
                <a:ea typeface="Calibri Light" pitchFamily="34" charset="-122"/>
                <a:cs typeface="Calibri Light" pitchFamily="34" charset="-120"/>
              </a:rPr>
              <a:t>Intelligence That Derives.</a:t>
            </a:r>
            <a:endParaRPr lang="en-US" sz="4610" dirty="0"/>
          </a:p>
        </p:txBody>
      </p:sp>
      <p:sp>
        <p:nvSpPr>
          <p:cNvPr id="14" name="Text 11"/>
          <p:cNvSpPr/>
          <p:nvPr/>
        </p:nvSpPr>
        <p:spPr>
          <a:xfrm>
            <a:off x="2816312" y="2257276"/>
            <a:ext cx="3511376" cy="494705"/>
          </a:xfrm>
          <a:prstGeom prst="rect">
            <a:avLst/>
          </a:prstGeom>
          <a:noFill/>
          <a:ln/>
        </p:spPr>
        <p:txBody>
          <a:bodyPr wrap="none" lIns="0" tIns="0" rIns="0" bIns="0" rtlCol="0" anchor="t"/>
          <a:lstStyle/>
          <a:p>
            <a:pPr algn="ctr" indent="0" marL="0">
              <a:lnSpc>
                <a:spcPts val="3896"/>
              </a:lnSpc>
              <a:buNone/>
            </a:pPr>
            <a:r>
              <a:rPr lang="en-US" sz="3710" spc="-19" kern="0" dirty="0">
                <a:solidFill>
                  <a:srgbClr val="1A6FFF"/>
                </a:solidFill>
                <a:latin typeface="Calibri Light" pitchFamily="34" charset="0"/>
                <a:ea typeface="Calibri Light" pitchFamily="34" charset="-122"/>
                <a:cs typeface="Calibri Light" pitchFamily="34" charset="-120"/>
              </a:rPr>
              <a:t>Never Guesses.</a:t>
            </a:r>
            <a:endParaRPr lang="en-US" sz="3710" dirty="0"/>
          </a:p>
        </p:txBody>
      </p:sp>
      <p:sp>
        <p:nvSpPr>
          <p:cNvPr id="15" name="Text 12"/>
          <p:cNvSpPr/>
          <p:nvPr/>
        </p:nvSpPr>
        <p:spPr>
          <a:xfrm>
            <a:off x="4343400" y="2909441"/>
            <a:ext cx="457200" cy="7590"/>
          </a:xfrm>
          <a:prstGeom prst="rect">
            <a:avLst/>
          </a:prstGeom>
          <a:gradFill rotWithShape="1">
            <a:gsLst>
              <a:gs pos="0">
                <a:srgbClr val="000000">
                  <a:alpha val="0"/>
                </a:srgbClr>
              </a:gs>
              <a:gs pos="50000">
                <a:srgbClr val="1A6FFF">
                  <a:alpha val="70000"/>
                </a:srgbClr>
              </a:gs>
              <a:gs pos="100000">
                <a:srgbClr val="000000">
                  <a:alpha val="0"/>
                </a:srgbClr>
              </a:gs>
            </a:gsLst>
            <a:lin ang="0" scaled="1"/>
          </a:gradFill>
          <a:ln/>
        </p:spPr>
        <p:txBody>
          <a:bodyPr wrap="none" rtlCol="0" anchor="t"/>
          <a:lstStyle/>
          <a:p>
            <a:pPr indent="0" marL="0">
              <a:buNone/>
            </a:pPr>
            <a:endParaRPr lang="en-US" dirty="0"/>
          </a:p>
        </p:txBody>
      </p:sp>
      <p:sp>
        <p:nvSpPr>
          <p:cNvPr id="16" name="Text 13"/>
          <p:cNvSpPr/>
          <p:nvPr/>
        </p:nvSpPr>
        <p:spPr>
          <a:xfrm>
            <a:off x="2296909" y="3117652"/>
            <a:ext cx="4550182" cy="159990"/>
          </a:xfrm>
          <a:prstGeom prst="rect">
            <a:avLst/>
          </a:prstGeom>
          <a:noFill/>
          <a:ln/>
        </p:spPr>
        <p:txBody>
          <a:bodyPr wrap="none" lIns="0" tIns="0" rIns="0" bIns="0" rtlCol="0" anchor="t"/>
          <a:lstStyle/>
          <a:p>
            <a:pPr algn="ctr" indent="0" marL="0">
              <a:lnSpc>
                <a:spcPts val="1260"/>
              </a:lnSpc>
              <a:spcBef>
                <a:spcPts val="1580"/>
              </a:spcBef>
              <a:buNone/>
            </a:pPr>
            <a:r>
              <a:rPr lang="en-US" sz="840" spc="101" kern="0" dirty="0">
                <a:solidFill>
                  <a:srgbClr val="8A9BBF"/>
                </a:solidFill>
                <a:latin typeface="Calibri" pitchFamily="34" charset="0"/>
                <a:ea typeface="Calibri" pitchFamily="34" charset="-122"/>
                <a:cs typeface="Calibri" pitchFamily="34" charset="-120"/>
              </a:rPr>
              <a:t>DTOS PULSE  ·  CONFIDENTIAL INVESTOR BRIEFING  ·  JULY 2026</a:t>
            </a:r>
            <a:endParaRPr lang="en-US" sz="840" dirty="0"/>
          </a:p>
        </p:txBody>
      </p:sp>
      <p:sp>
        <p:nvSpPr>
          <p:cNvPr id="17" name="Text 14"/>
          <p:cNvSpPr/>
          <p:nvPr/>
        </p:nvSpPr>
        <p:spPr>
          <a:xfrm>
            <a:off x="2463701" y="4483894"/>
            <a:ext cx="4216450" cy="401836"/>
          </a:xfrm>
          <a:prstGeom prst="roundRect">
            <a:avLst>
              <a:gd name="adj" fmla="val 10746"/>
            </a:avLst>
          </a:prstGeom>
          <a:solidFill>
            <a:srgbClr val="0D1426">
              <a:alpha val="60000"/>
            </a:srgbClr>
          </a:solidFill>
          <a:ln w="9525">
            <a:solidFill>
              <a:srgbClr val="1A6FFF">
                <a:alpha val="20000"/>
              </a:srgbClr>
            </a:solidFill>
          </a:ln>
        </p:spPr>
        <p:txBody>
          <a:bodyPr wrap="square" rtlCol="0" anchor="t"/>
          <a:lstStyle/>
          <a:p>
            <a:pPr indent="0" marL="0">
              <a:buNone/>
            </a:pPr>
            <a:endParaRPr lang="en-US" dirty="0"/>
          </a:p>
        </p:txBody>
      </p:sp>
      <p:sp>
        <p:nvSpPr>
          <p:cNvPr id="18" name="Text 15"/>
          <p:cNvSpPr/>
          <p:nvPr/>
        </p:nvSpPr>
        <p:spPr>
          <a:xfrm>
            <a:off x="2673846" y="4663232"/>
            <a:ext cx="43160" cy="43160"/>
          </a:xfrm>
          <a:prstGeom prst="ellipse">
            <a:avLst/>
          </a:prstGeom>
          <a:solidFill>
            <a:srgbClr val="1A6FFF">
              <a:alpha val="85000"/>
            </a:srgbClr>
          </a:solidFill>
          <a:ln/>
        </p:spPr>
        <p:txBody>
          <a:bodyPr wrap="none" rtlCol="0" anchor="t"/>
          <a:lstStyle/>
          <a:p>
            <a:pPr indent="0" marL="0">
              <a:buNone/>
            </a:pPr>
            <a:endParaRPr lang="en-US" dirty="0"/>
          </a:p>
        </p:txBody>
      </p:sp>
      <p:sp>
        <p:nvSpPr>
          <p:cNvPr id="19" name="Text 16"/>
          <p:cNvSpPr/>
          <p:nvPr/>
        </p:nvSpPr>
        <p:spPr>
          <a:xfrm>
            <a:off x="2766417" y="4558159"/>
            <a:ext cx="987641" cy="265971"/>
          </a:xfrm>
          <a:prstGeom prst="rect">
            <a:avLst/>
          </a:prstGeom>
          <a:noFill/>
          <a:ln/>
        </p:spPr>
        <p:txBody>
          <a:bodyPr wrap="square" lIns="0" tIns="0" rIns="0" bIns="0" rtlCol="0" anchor="ctr"/>
          <a:lstStyle/>
          <a:p>
            <a:pPr algn="l" indent="0" marL="0">
              <a:lnSpc>
                <a:spcPts val="1095"/>
              </a:lnSpc>
              <a:buNone/>
            </a:pPr>
            <a:r>
              <a:rPr lang="en-US" sz="560" b="1" spc="90" kern="0" dirty="0">
                <a:solidFill>
                  <a:srgbClr val="1A6FFF"/>
                </a:solidFill>
                <a:latin typeface="Calibri" pitchFamily="34" charset="0"/>
                <a:ea typeface="Calibri" pitchFamily="34" charset="-122"/>
                <a:cs typeface="Calibri" pitchFamily="34" charset="-120"/>
              </a:rPr>
              <a:t>NEW CATEGORY</a:t>
            </a:r>
            <a:pPr algn="l" indent="0" marL="0">
              <a:lnSpc>
                <a:spcPts val="1095"/>
              </a:lnSpc>
              <a:buNone/>
            </a:pPr>
            <a:r>
              <a:rPr lang="en-US" sz="730" b="1" spc="29" kern="0" dirty="0">
                <a:solidFill>
                  <a:srgbClr val="F0F4FF"/>
                </a:solidFill>
                <a:latin typeface="Calibri" pitchFamily="34" charset="0"/>
                <a:ea typeface="Calibri" pitchFamily="34" charset="-122"/>
                <a:cs typeface="Calibri" pitchFamily="34" charset="-120"/>
              </a:rPr>
              <a:t> </a:t>
            </a:r>
            <a:pPr algn="l" indent="0" marL="0">
              <a:lnSpc>
                <a:spcPts val="1095"/>
              </a:lnSpc>
              <a:buNone/>
            </a:pPr>
            <a:r>
              <a:rPr lang="en-US" sz="730" b="1" spc="15" kern="0" dirty="0">
                <a:solidFill>
                  <a:srgbClr val="F0F4FF">
                    <a:alpha val="82000"/>
                  </a:srgbClr>
                </a:solidFill>
                <a:latin typeface="Calibri" pitchFamily="34" charset="0"/>
                <a:ea typeface="Calibri" pitchFamily="34" charset="-122"/>
                <a:cs typeface="Calibri" pitchFamily="34" charset="-120"/>
              </a:rPr>
              <a:t>Deterministic Trust™</a:t>
            </a:r>
            <a:endParaRPr lang="en-US" sz="730" dirty="0"/>
          </a:p>
        </p:txBody>
      </p:sp>
      <p:sp>
        <p:nvSpPr>
          <p:cNvPr id="20" name="Text 17"/>
          <p:cNvSpPr/>
          <p:nvPr/>
        </p:nvSpPr>
        <p:spPr>
          <a:xfrm>
            <a:off x="3935313" y="4493419"/>
            <a:ext cx="7590" cy="200620"/>
          </a:xfrm>
          <a:prstGeom prst="rect">
            <a:avLst/>
          </a:prstGeom>
          <a:solidFill>
            <a:srgbClr val="8A9BBF">
              <a:alpha val="30000"/>
            </a:srgbClr>
          </a:solidFill>
          <a:ln/>
        </p:spPr>
        <p:txBody>
          <a:bodyPr wrap="none" rtlCol="0" anchor="t"/>
          <a:lstStyle/>
          <a:p>
            <a:pPr indent="0" marL="0">
              <a:buNone/>
            </a:pPr>
            <a:endParaRPr lang="en-US" dirty="0"/>
          </a:p>
        </p:txBody>
      </p:sp>
      <p:sp>
        <p:nvSpPr>
          <p:cNvPr id="21" name="Text 18"/>
          <p:cNvSpPr/>
          <p:nvPr/>
        </p:nvSpPr>
        <p:spPr>
          <a:xfrm>
            <a:off x="4143524" y="4663232"/>
            <a:ext cx="43160" cy="43160"/>
          </a:xfrm>
          <a:prstGeom prst="ellipse">
            <a:avLst/>
          </a:prstGeom>
          <a:solidFill>
            <a:srgbClr val="1A6FFF">
              <a:alpha val="85000"/>
            </a:srgbClr>
          </a:solidFill>
          <a:ln/>
        </p:spPr>
        <p:txBody>
          <a:bodyPr wrap="none" rtlCol="0" anchor="t"/>
          <a:lstStyle/>
          <a:p>
            <a:pPr indent="0" marL="0">
              <a:buNone/>
            </a:pPr>
            <a:endParaRPr lang="en-US" dirty="0"/>
          </a:p>
        </p:txBody>
      </p:sp>
      <p:sp>
        <p:nvSpPr>
          <p:cNvPr id="22" name="Text 19"/>
          <p:cNvSpPr/>
          <p:nvPr/>
        </p:nvSpPr>
        <p:spPr>
          <a:xfrm>
            <a:off x="4236095" y="4558159"/>
            <a:ext cx="779517" cy="265971"/>
          </a:xfrm>
          <a:prstGeom prst="rect">
            <a:avLst/>
          </a:prstGeom>
          <a:noFill/>
          <a:ln/>
        </p:spPr>
        <p:txBody>
          <a:bodyPr wrap="square" lIns="0" tIns="0" rIns="0" bIns="0" rtlCol="0" anchor="ctr"/>
          <a:lstStyle/>
          <a:p>
            <a:pPr algn="l" indent="0" marL="0">
              <a:lnSpc>
                <a:spcPts val="1095"/>
              </a:lnSpc>
              <a:buNone/>
            </a:pPr>
            <a:r>
              <a:rPr lang="en-US" sz="560" b="1" spc="90" kern="0" dirty="0">
                <a:solidFill>
                  <a:srgbClr val="1A6FFF"/>
                </a:solidFill>
                <a:latin typeface="Calibri" pitchFamily="34" charset="0"/>
                <a:ea typeface="Calibri" pitchFamily="34" charset="-122"/>
                <a:cs typeface="Calibri" pitchFamily="34" charset="-120"/>
              </a:rPr>
              <a:t>DELIVERY LAYER</a:t>
            </a:r>
            <a:pPr algn="l" indent="0" marL="0">
              <a:lnSpc>
                <a:spcPts val="1095"/>
              </a:lnSpc>
              <a:buNone/>
            </a:pPr>
            <a:r>
              <a:rPr lang="en-US" sz="730" b="1" spc="29" kern="0" dirty="0">
                <a:solidFill>
                  <a:srgbClr val="F0F4FF"/>
                </a:solidFill>
                <a:latin typeface="Calibri" pitchFamily="34" charset="0"/>
                <a:ea typeface="Calibri" pitchFamily="34" charset="-122"/>
                <a:cs typeface="Calibri" pitchFamily="34" charset="-120"/>
              </a:rPr>
              <a:t> </a:t>
            </a:r>
            <a:pPr algn="l" indent="0" marL="0">
              <a:lnSpc>
                <a:spcPts val="1095"/>
              </a:lnSpc>
              <a:buNone/>
            </a:pPr>
            <a:r>
              <a:rPr lang="en-US" sz="730" b="1" spc="15" kern="0" dirty="0">
                <a:solidFill>
                  <a:srgbClr val="F0F4FF">
                    <a:alpha val="82000"/>
                  </a:srgbClr>
                </a:solidFill>
                <a:latin typeface="Calibri" pitchFamily="34" charset="0"/>
                <a:ea typeface="Calibri" pitchFamily="34" charset="-122"/>
                <a:cs typeface="Calibri" pitchFamily="34" charset="-120"/>
              </a:rPr>
              <a:t>Pulse</a:t>
            </a:r>
            <a:endParaRPr lang="en-US" sz="730" dirty="0"/>
          </a:p>
        </p:txBody>
      </p:sp>
      <p:sp>
        <p:nvSpPr>
          <p:cNvPr id="23" name="Text 20"/>
          <p:cNvSpPr/>
          <p:nvPr/>
        </p:nvSpPr>
        <p:spPr>
          <a:xfrm>
            <a:off x="5200948" y="4493419"/>
            <a:ext cx="7590" cy="200620"/>
          </a:xfrm>
          <a:prstGeom prst="rect">
            <a:avLst/>
          </a:prstGeom>
          <a:solidFill>
            <a:srgbClr val="8A9BBF">
              <a:alpha val="30000"/>
            </a:srgbClr>
          </a:solidFill>
          <a:ln/>
        </p:spPr>
        <p:txBody>
          <a:bodyPr wrap="none" rtlCol="0" anchor="t"/>
          <a:lstStyle/>
          <a:p>
            <a:pPr indent="0" marL="0">
              <a:buNone/>
            </a:pPr>
            <a:endParaRPr lang="en-US" dirty="0"/>
          </a:p>
        </p:txBody>
      </p:sp>
      <p:sp>
        <p:nvSpPr>
          <p:cNvPr id="24" name="Text 21"/>
          <p:cNvSpPr/>
          <p:nvPr/>
        </p:nvSpPr>
        <p:spPr>
          <a:xfrm>
            <a:off x="5409158" y="4663232"/>
            <a:ext cx="43160" cy="43160"/>
          </a:xfrm>
          <a:prstGeom prst="ellipse">
            <a:avLst/>
          </a:prstGeom>
          <a:solidFill>
            <a:srgbClr val="1A6FFF">
              <a:alpha val="85000"/>
            </a:srgbClr>
          </a:solidFill>
          <a:ln/>
        </p:spPr>
        <p:txBody>
          <a:bodyPr wrap="none" rtlCol="0" anchor="t"/>
          <a:lstStyle/>
          <a:p>
            <a:pPr indent="0" marL="0">
              <a:buNone/>
            </a:pPr>
            <a:endParaRPr lang="en-US" dirty="0"/>
          </a:p>
        </p:txBody>
      </p:sp>
      <p:sp>
        <p:nvSpPr>
          <p:cNvPr id="25" name="Text 22"/>
          <p:cNvSpPr/>
          <p:nvPr/>
        </p:nvSpPr>
        <p:spPr>
          <a:xfrm>
            <a:off x="5501729" y="4558159"/>
            <a:ext cx="987641" cy="265971"/>
          </a:xfrm>
          <a:prstGeom prst="rect">
            <a:avLst/>
          </a:prstGeom>
          <a:noFill/>
          <a:ln/>
        </p:spPr>
        <p:txBody>
          <a:bodyPr wrap="square" lIns="0" tIns="0" rIns="0" bIns="0" rtlCol="0" anchor="ctr"/>
          <a:lstStyle/>
          <a:p>
            <a:pPr algn="l" indent="0" marL="0">
              <a:lnSpc>
                <a:spcPts val="1095"/>
              </a:lnSpc>
              <a:buNone/>
            </a:pPr>
            <a:r>
              <a:rPr lang="en-US" sz="560" b="1" spc="90" kern="0" dirty="0">
                <a:solidFill>
                  <a:srgbClr val="1A6FFF"/>
                </a:solidFill>
                <a:latin typeface="Calibri" pitchFamily="34" charset="0"/>
                <a:ea typeface="Calibri" pitchFamily="34" charset="-122"/>
                <a:cs typeface="Calibri" pitchFamily="34" charset="-120"/>
              </a:rPr>
              <a:t>TARGET</a:t>
            </a:r>
            <a:pPr algn="l" indent="0" marL="0">
              <a:lnSpc>
                <a:spcPts val="1095"/>
              </a:lnSpc>
              <a:buNone/>
            </a:pPr>
            <a:r>
              <a:rPr lang="en-US" sz="730" b="1" spc="29" kern="0" dirty="0">
                <a:solidFill>
                  <a:srgbClr val="F0F4FF"/>
                </a:solidFill>
                <a:latin typeface="Calibri" pitchFamily="34" charset="0"/>
                <a:ea typeface="Calibri" pitchFamily="34" charset="-122"/>
                <a:cs typeface="Calibri" pitchFamily="34" charset="-120"/>
              </a:rPr>
              <a:t> </a:t>
            </a:r>
            <a:pPr algn="l" indent="0" marL="0">
              <a:lnSpc>
                <a:spcPts val="1095"/>
              </a:lnSpc>
              <a:buNone/>
            </a:pPr>
            <a:r>
              <a:rPr lang="en-US" sz="730" b="1" spc="15" kern="0" dirty="0">
                <a:solidFill>
                  <a:srgbClr val="F0F4FF">
                    <a:alpha val="82000"/>
                  </a:srgbClr>
                </a:solidFill>
                <a:latin typeface="Calibri" pitchFamily="34" charset="0"/>
                <a:ea typeface="Calibri" pitchFamily="34" charset="-122"/>
                <a:cs typeface="Calibri" pitchFamily="34" charset="-120"/>
              </a:rPr>
              <a:t>Regulated Enterprise</a:t>
            </a:r>
            <a:endParaRPr lang="en-US" sz="730" dirty="0"/>
          </a:p>
        </p:txBody>
      </p:sp>
      <p:sp>
        <p:nvSpPr>
          <p:cNvPr id="26" name="Text 23"/>
          <p:cNvSpPr/>
          <p:nvPr/>
        </p:nvSpPr>
        <p:spPr>
          <a:xfrm>
            <a:off x="7973467" y="4796879"/>
            <a:ext cx="847532" cy="118021"/>
          </a:xfrm>
          <a:prstGeom prst="rect">
            <a:avLst/>
          </a:prstGeom>
          <a:noFill/>
          <a:ln/>
        </p:spPr>
        <p:txBody>
          <a:bodyPr wrap="none" lIns="0" tIns="0" rIns="0" bIns="0" rtlCol="0" anchor="ctr"/>
          <a:lstStyle/>
          <a:p>
            <a:pPr algn="l" indent="0" marL="0">
              <a:lnSpc>
                <a:spcPts val="930"/>
              </a:lnSpc>
              <a:buNone/>
            </a:pPr>
            <a:r>
              <a:rPr lang="en-US" sz="620" spc="62" kern="0" dirty="0">
                <a:solidFill>
                  <a:srgbClr val="8A9BBF">
                    <a:alpha val="50000"/>
                  </a:srgbClr>
                </a:solidFill>
                <a:latin typeface="Calibri" pitchFamily="34" charset="0"/>
                <a:ea typeface="Calibri" pitchFamily="34" charset="-122"/>
                <a:cs typeface="Calibri" pitchFamily="34" charset="-120"/>
              </a:rPr>
              <a:t>NDA PROTECTED</a:t>
            </a:r>
            <a:endParaRPr lang="en-US" sz="620" dirty="0"/>
          </a:p>
        </p:txBody>
      </p:sp>
      <p:pic>
        <p:nvPicPr>
          <p:cNvPr id="27" name="Image 1" descr="preencoded.png">    </p:cNvPr>
          <p:cNvPicPr>
            <a:picLocks noChangeAspect="1"/>
          </p:cNvPicPr>
          <p:nvPr/>
        </p:nvPicPr>
        <p:blipFill>
          <a:blip r:embed="rId3">
            <a:alphaModFix amt="40000"/>
            <a:extLst>
              <a:ext uri="{96DAC541-7B7A-43D3-8B79-37D633B846F1}">
                <asvg:svgBlip xmlns:asvg="http://schemas.microsoft.com/office/drawing/2016/SVG/main" r:embed="rId4"/>
              </a:ext>
            </a:extLst>
          </a:blip>
          <a:stretch>
            <a:fillRect/>
          </a:stretch>
        </p:blipFill>
        <p:spPr>
          <a:xfrm>
            <a:off x="7834545" y="4789521"/>
            <a:ext cx="132588" cy="132588"/>
          </a:xfrm>
          <a:prstGeom prst="rect">
            <a:avLst/>
          </a:prstGeom>
        </p:spPr>
      </p:pic>
      <p:sp>
        <p:nvSpPr>
          <p:cNvPr id="28" name="Text 24"/>
          <p:cNvSpPr/>
          <p:nvPr/>
        </p:nvSpPr>
        <p:spPr>
          <a:xfrm>
            <a:off x="0" y="0"/>
            <a:ext cx="9144000" cy="13841"/>
          </a:xfrm>
          <a:prstGeom prst="rect">
            <a:avLst/>
          </a:prstGeom>
          <a:gradFill rotWithShape="1">
            <a:gsLst>
              <a:gs pos="0">
                <a:srgbClr val="000000">
                  <a:alpha val="0"/>
                </a:srgbClr>
              </a:gs>
              <a:gs pos="30000">
                <a:srgbClr val="1A6FFF">
                  <a:alpha val="60000"/>
                </a:srgbClr>
              </a:gs>
              <a:gs pos="70000">
                <a:srgbClr val="1A6FFF">
                  <a:alpha val="60000"/>
                </a:srgbClr>
              </a:gs>
              <a:gs pos="100000">
                <a:srgbClr val="000000">
                  <a:alpha val="0"/>
                </a:srgbClr>
              </a:gs>
            </a:gsLst>
            <a:lin ang="0" scaled="1"/>
          </a:gradFill>
          <a:ln/>
        </p:spPr>
        <p:txBody>
          <a:bodyPr wrap="none" rtlCol="0" anchor="t"/>
          <a:lstStyle/>
          <a:p>
            <a:pPr indent="0" marL="0">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4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1A6FFF">
                  <a:alpha val="5000"/>
                </a:srgbClr>
              </a:gs>
              <a:gs pos="70000">
                <a:srgbClr val="000000">
                  <a:alpha val="0"/>
                </a:srgbClr>
              </a:gs>
            </a:gsLst>
            <a:path path="circle">
              <a:fillToRect l="50000" t="0" r="50000" b="100000"/>
            </a:path>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1A6FFF">
                  <a:alpha val="4000"/>
                </a:srgbClr>
              </a:gs>
              <a:gs pos="40000">
                <a:srgbClr val="000000">
                  <a:alpha val="0"/>
                </a:srgbClr>
              </a:gs>
            </a:gsLst>
            <a:path path="circle">
              <a:fillToRect l="90000" t="80000" r="10000" b="20000"/>
            </a:path>
          </a:gradFill>
          <a:ln/>
        </p:spPr>
        <p:txBody>
          <a:bodyPr wrap="square" rtlCol="0" anchor="t"/>
          <a:lstStyle/>
          <a:p>
            <a:pPr indent="0" marL="0">
              <a:buNone/>
            </a:pPr>
            <a:endParaRPr lang="en-US" dirty="0"/>
          </a:p>
        </p:txBody>
      </p:sp>
      <p:sp>
        <p:nvSpPr>
          <p:cNvPr id="5" name="Text 3"/>
          <p:cNvSpPr/>
          <p:nvPr/>
        </p:nvSpPr>
        <p:spPr>
          <a:xfrm>
            <a:off x="372070" y="1675358"/>
            <a:ext cx="2035226" cy="13841"/>
          </a:xfrm>
          <a:custGeom>
            <a:avLst/>
            <a:gdLst/>
            <a:ahLst/>
            <a:cxnLst/>
            <a:rect l="l" t="t" r="r" b="b"/>
            <a:pathLst>
              <a:path w="2035226" h="13841">
                <a:moveTo>
                  <a:pt x="71120" y="0"/>
                </a:moveTo>
                <a:lnTo>
                  <a:pt x="1964106" y="0"/>
                </a:lnTo>
                <a:lnTo>
                  <a:pt x="1979697" y="1730"/>
                </a:lnTo>
                <a:lnTo>
                  <a:pt x="1986020" y="3460"/>
                </a:lnTo>
                <a:lnTo>
                  <a:pt x="1990777" y="5190"/>
                </a:lnTo>
                <a:lnTo>
                  <a:pt x="1994708" y="6920"/>
                </a:lnTo>
                <a:lnTo>
                  <a:pt x="1998100" y="8651"/>
                </a:lnTo>
                <a:lnTo>
                  <a:pt x="2001103" y="10381"/>
                </a:lnTo>
                <a:lnTo>
                  <a:pt x="2003804" y="12111"/>
                </a:lnTo>
                <a:lnTo>
                  <a:pt x="2006262"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1A6FFF"/>
              </a:gs>
              <a:gs pos="50000">
                <a:srgbClr val="4D94FF"/>
              </a:gs>
              <a:gs pos="100000">
                <a:srgbClr val="1A6FFF"/>
              </a:gs>
            </a:gsLst>
            <a:lin ang="0" scaled="1"/>
          </a:gradFill>
          <a:ln/>
        </p:spPr>
        <p:txBody>
          <a:bodyPr wrap="none" rtlCol="0" anchor="t"/>
          <a:lstStyle/>
          <a:p>
            <a:pPr indent="0" marL="0">
              <a:buNone/>
            </a:pPr>
            <a:endParaRPr lang="en-US" dirty="0"/>
          </a:p>
        </p:txBody>
      </p:sp>
      <p:sp>
        <p:nvSpPr>
          <p:cNvPr id="6" name="Text 4"/>
          <p:cNvSpPr/>
          <p:nvPr/>
        </p:nvSpPr>
        <p:spPr>
          <a:xfrm>
            <a:off x="372070" y="1675358"/>
            <a:ext cx="2035226" cy="1739208"/>
          </a:xfrm>
          <a:prstGeom prst="roundRect">
            <a:avLst>
              <a:gd name="adj" fmla="val 4089"/>
            </a:avLst>
          </a:prstGeom>
          <a:noFill/>
          <a:ln w="9525">
            <a:solidFill>
              <a:srgbClr val="1A6FFF">
                <a:alpha val="20000"/>
              </a:srgbClr>
            </a:solidFill>
          </a:ln>
        </p:spPr>
        <p:txBody>
          <a:bodyPr wrap="square" rtlCol="0" anchor="t"/>
          <a:lstStyle/>
          <a:p>
            <a:pPr indent="0" marL="0">
              <a:buNone/>
            </a:pPr>
            <a:endParaRPr lang="en-US" dirty="0"/>
          </a:p>
        </p:txBody>
      </p:sp>
      <p:sp>
        <p:nvSpPr>
          <p:cNvPr id="7" name="Text 5"/>
          <p:cNvSpPr/>
          <p:nvPr/>
        </p:nvSpPr>
        <p:spPr>
          <a:xfrm>
            <a:off x="2493615" y="1675358"/>
            <a:ext cx="2035226" cy="13841"/>
          </a:xfrm>
          <a:custGeom>
            <a:avLst/>
            <a:gdLst/>
            <a:ahLst/>
            <a:cxnLst/>
            <a:rect l="l" t="t" r="r" b="b"/>
            <a:pathLst>
              <a:path w="2035226" h="13841">
                <a:moveTo>
                  <a:pt x="71120" y="0"/>
                </a:moveTo>
                <a:lnTo>
                  <a:pt x="1964106" y="0"/>
                </a:lnTo>
                <a:lnTo>
                  <a:pt x="1979697" y="1730"/>
                </a:lnTo>
                <a:lnTo>
                  <a:pt x="1986020" y="3460"/>
                </a:lnTo>
                <a:lnTo>
                  <a:pt x="1990777" y="5190"/>
                </a:lnTo>
                <a:lnTo>
                  <a:pt x="1994708" y="6920"/>
                </a:lnTo>
                <a:lnTo>
                  <a:pt x="1998100" y="8651"/>
                </a:lnTo>
                <a:lnTo>
                  <a:pt x="2001103" y="10381"/>
                </a:lnTo>
                <a:lnTo>
                  <a:pt x="2003804" y="12111"/>
                </a:lnTo>
                <a:lnTo>
                  <a:pt x="2006262"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1A6FFF"/>
              </a:gs>
              <a:gs pos="50000">
                <a:srgbClr val="4D94FF"/>
              </a:gs>
              <a:gs pos="100000">
                <a:srgbClr val="1A6FFF"/>
              </a:gs>
            </a:gsLst>
            <a:lin ang="0" scaled="1"/>
          </a:gradFill>
          <a:ln/>
        </p:spPr>
        <p:txBody>
          <a:bodyPr wrap="none" rtlCol="0" anchor="t"/>
          <a:lstStyle/>
          <a:p>
            <a:pPr indent="0" marL="0">
              <a:buNone/>
            </a:pPr>
            <a:endParaRPr lang="en-US" dirty="0"/>
          </a:p>
        </p:txBody>
      </p:sp>
      <p:sp>
        <p:nvSpPr>
          <p:cNvPr id="8" name="Text 6"/>
          <p:cNvSpPr/>
          <p:nvPr/>
        </p:nvSpPr>
        <p:spPr>
          <a:xfrm>
            <a:off x="2493615" y="1675358"/>
            <a:ext cx="2035226" cy="1739208"/>
          </a:xfrm>
          <a:prstGeom prst="roundRect">
            <a:avLst>
              <a:gd name="adj" fmla="val 4089"/>
            </a:avLst>
          </a:prstGeom>
          <a:noFill/>
          <a:ln w="9525">
            <a:solidFill>
              <a:srgbClr val="1A6FFF">
                <a:alpha val="20000"/>
              </a:srgbClr>
            </a:solidFill>
          </a:ln>
        </p:spPr>
        <p:txBody>
          <a:bodyPr wrap="square" rtlCol="0" anchor="t"/>
          <a:lstStyle/>
          <a:p>
            <a:pPr indent="0" marL="0">
              <a:buNone/>
            </a:pPr>
            <a:endParaRPr lang="en-US" dirty="0"/>
          </a:p>
        </p:txBody>
      </p:sp>
      <p:sp>
        <p:nvSpPr>
          <p:cNvPr id="9" name="Text 7"/>
          <p:cNvSpPr/>
          <p:nvPr/>
        </p:nvSpPr>
        <p:spPr>
          <a:xfrm>
            <a:off x="4615160" y="1675358"/>
            <a:ext cx="2035226" cy="13841"/>
          </a:xfrm>
          <a:custGeom>
            <a:avLst/>
            <a:gdLst/>
            <a:ahLst/>
            <a:cxnLst/>
            <a:rect l="l" t="t" r="r" b="b"/>
            <a:pathLst>
              <a:path w="2035226" h="13841">
                <a:moveTo>
                  <a:pt x="71120" y="0"/>
                </a:moveTo>
                <a:lnTo>
                  <a:pt x="1964106" y="0"/>
                </a:lnTo>
                <a:lnTo>
                  <a:pt x="1979697" y="1730"/>
                </a:lnTo>
                <a:lnTo>
                  <a:pt x="1986020" y="3460"/>
                </a:lnTo>
                <a:lnTo>
                  <a:pt x="1990777" y="5190"/>
                </a:lnTo>
                <a:lnTo>
                  <a:pt x="1994708" y="6920"/>
                </a:lnTo>
                <a:lnTo>
                  <a:pt x="1998100" y="8651"/>
                </a:lnTo>
                <a:lnTo>
                  <a:pt x="2001103" y="10381"/>
                </a:lnTo>
                <a:lnTo>
                  <a:pt x="2003804" y="12111"/>
                </a:lnTo>
                <a:lnTo>
                  <a:pt x="2006262"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F0C040"/>
              </a:gs>
              <a:gs pos="50000">
                <a:srgbClr val="FFD966"/>
              </a:gs>
              <a:gs pos="100000">
                <a:srgbClr val="F0C040"/>
              </a:gs>
            </a:gsLst>
            <a:lin ang="0" scaled="1"/>
          </a:gradFill>
          <a:ln/>
        </p:spPr>
        <p:txBody>
          <a:bodyPr wrap="none" rtlCol="0" anchor="t"/>
          <a:lstStyle/>
          <a:p>
            <a:pPr indent="0" marL="0">
              <a:buNone/>
            </a:pPr>
            <a:endParaRPr lang="en-US" dirty="0"/>
          </a:p>
        </p:txBody>
      </p:sp>
      <p:sp>
        <p:nvSpPr>
          <p:cNvPr id="10" name="Text 8"/>
          <p:cNvSpPr/>
          <p:nvPr/>
        </p:nvSpPr>
        <p:spPr>
          <a:xfrm>
            <a:off x="4615160" y="1675358"/>
            <a:ext cx="2035226" cy="1739208"/>
          </a:xfrm>
          <a:prstGeom prst="roundRect">
            <a:avLst>
              <a:gd name="adj" fmla="val 4089"/>
            </a:avLst>
          </a:prstGeom>
          <a:noFill/>
          <a:ln w="9525">
            <a:solidFill>
              <a:srgbClr val="F0C040">
                <a:alpha val="20000"/>
              </a:srgbClr>
            </a:solidFill>
          </a:ln>
        </p:spPr>
        <p:txBody>
          <a:bodyPr wrap="square" rtlCol="0" anchor="t"/>
          <a:lstStyle/>
          <a:p>
            <a:pPr indent="0" marL="0">
              <a:buNone/>
            </a:pPr>
            <a:endParaRPr lang="en-US" dirty="0"/>
          </a:p>
        </p:txBody>
      </p:sp>
      <p:sp>
        <p:nvSpPr>
          <p:cNvPr id="11" name="Text 9"/>
          <p:cNvSpPr/>
          <p:nvPr/>
        </p:nvSpPr>
        <p:spPr>
          <a:xfrm>
            <a:off x="6736705" y="1675358"/>
            <a:ext cx="2035226" cy="13841"/>
          </a:xfrm>
          <a:custGeom>
            <a:avLst/>
            <a:gdLst/>
            <a:ahLst/>
            <a:cxnLst/>
            <a:rect l="l" t="t" r="r" b="b"/>
            <a:pathLst>
              <a:path w="2035226" h="13841">
                <a:moveTo>
                  <a:pt x="71120" y="0"/>
                </a:moveTo>
                <a:lnTo>
                  <a:pt x="1964106" y="0"/>
                </a:lnTo>
                <a:lnTo>
                  <a:pt x="1979697" y="1730"/>
                </a:lnTo>
                <a:lnTo>
                  <a:pt x="1986020" y="3460"/>
                </a:lnTo>
                <a:lnTo>
                  <a:pt x="1990777" y="5190"/>
                </a:lnTo>
                <a:lnTo>
                  <a:pt x="1994708" y="6920"/>
                </a:lnTo>
                <a:lnTo>
                  <a:pt x="1998100" y="8651"/>
                </a:lnTo>
                <a:lnTo>
                  <a:pt x="2001103" y="10381"/>
                </a:lnTo>
                <a:lnTo>
                  <a:pt x="2003804" y="12111"/>
                </a:lnTo>
                <a:lnTo>
                  <a:pt x="2006262"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F0C040"/>
              </a:gs>
              <a:gs pos="50000">
                <a:srgbClr val="FFD966"/>
              </a:gs>
              <a:gs pos="100000">
                <a:srgbClr val="F0C040"/>
              </a:gs>
            </a:gsLst>
            <a:lin ang="0" scaled="1"/>
          </a:gradFill>
          <a:ln/>
        </p:spPr>
        <p:txBody>
          <a:bodyPr wrap="none" rtlCol="0" anchor="t"/>
          <a:lstStyle/>
          <a:p>
            <a:pPr indent="0" marL="0">
              <a:buNone/>
            </a:pPr>
            <a:endParaRPr lang="en-US" dirty="0"/>
          </a:p>
        </p:txBody>
      </p:sp>
      <p:sp>
        <p:nvSpPr>
          <p:cNvPr id="12" name="Text 10"/>
          <p:cNvSpPr/>
          <p:nvPr/>
        </p:nvSpPr>
        <p:spPr>
          <a:xfrm>
            <a:off x="6736705" y="1675358"/>
            <a:ext cx="2035226" cy="1739208"/>
          </a:xfrm>
          <a:prstGeom prst="roundRect">
            <a:avLst>
              <a:gd name="adj" fmla="val 4089"/>
            </a:avLst>
          </a:prstGeom>
          <a:noFill/>
          <a:ln w="9525">
            <a:solidFill>
              <a:srgbClr val="F0C040">
                <a:alpha val="20000"/>
              </a:srgbClr>
            </a:solidFill>
          </a:ln>
        </p:spPr>
        <p:txBody>
          <a:bodyPr wrap="square" rtlCol="0" anchor="t"/>
          <a:lstStyle/>
          <a:p>
            <a:pPr indent="0" marL="0">
              <a:buNone/>
            </a:pPr>
            <a:endParaRPr lang="en-US" dirty="0"/>
          </a:p>
        </p:txBody>
      </p:sp>
      <p:sp>
        <p:nvSpPr>
          <p:cNvPr id="13" name="Text 11"/>
          <p:cNvSpPr/>
          <p:nvPr/>
        </p:nvSpPr>
        <p:spPr>
          <a:xfrm>
            <a:off x="3167505" y="3879225"/>
            <a:ext cx="7590" cy="435025"/>
          </a:xfrm>
          <a:prstGeom prst="rect">
            <a:avLst/>
          </a:prstGeom>
          <a:solidFill>
            <a:srgbClr val="1A6FFF">
              <a:alpha val="15000"/>
            </a:srgbClr>
          </a:solidFill>
          <a:ln/>
        </p:spPr>
        <p:txBody>
          <a:bodyPr wrap="square" rtlCol="0" anchor="t"/>
          <a:lstStyle/>
          <a:p>
            <a:pPr indent="0" marL="0">
              <a:buNone/>
            </a:pPr>
            <a:endParaRPr lang="en-US" dirty="0"/>
          </a:p>
        </p:txBody>
      </p:sp>
      <p:sp>
        <p:nvSpPr>
          <p:cNvPr id="14" name="Text 12"/>
          <p:cNvSpPr/>
          <p:nvPr/>
        </p:nvSpPr>
        <p:spPr>
          <a:xfrm>
            <a:off x="5961162" y="3879225"/>
            <a:ext cx="7590" cy="435025"/>
          </a:xfrm>
          <a:prstGeom prst="rect">
            <a:avLst/>
          </a:prstGeom>
          <a:solidFill>
            <a:srgbClr val="1A6FFF">
              <a:alpha val="15000"/>
            </a:srgbClr>
          </a:solidFill>
          <a:ln/>
        </p:spPr>
        <p:txBody>
          <a:bodyPr wrap="square" rtlCol="0" anchor="t"/>
          <a:lstStyle/>
          <a:p>
            <a:pPr indent="0" marL="0">
              <a:buNone/>
            </a:pPr>
            <a:endParaRPr lang="en-US" dirty="0"/>
          </a:p>
        </p:txBody>
      </p:sp>
      <p:sp>
        <p:nvSpPr>
          <p:cNvPr id="15" name="Text 13"/>
          <p:cNvSpPr/>
          <p:nvPr/>
        </p:nvSpPr>
        <p:spPr>
          <a:xfrm>
            <a:off x="372070" y="257770"/>
            <a:ext cx="1050488" cy="168920"/>
          </a:xfrm>
          <a:prstGeom prst="roundRect">
            <a:avLst>
              <a:gd name="adj" fmla="val 84958"/>
            </a:avLst>
          </a:prstGeom>
          <a:noFill/>
          <a:ln w="9525">
            <a:solidFill>
              <a:srgbClr val="1A6FFF">
                <a:alpha val="40000"/>
              </a:srgbClr>
            </a:solidFill>
          </a:ln>
        </p:spPr>
        <p:txBody>
          <a:bodyPr wrap="none" lIns="86360" tIns="21590" rIns="86360" bIns="21590" rtlCol="0" anchor="t"/>
          <a:lstStyle/>
          <a:p>
            <a:pPr algn="l" indent="0" marL="0">
              <a:buNone/>
            </a:pPr>
            <a:r>
              <a:rPr lang="en-US" sz="560" b="1" spc="112" kern="0" dirty="0">
                <a:solidFill>
                  <a:srgbClr val="1A6FFF"/>
                </a:solidFill>
                <a:latin typeface="Calibri" pitchFamily="34" charset="0"/>
                <a:ea typeface="Calibri" pitchFamily="34" charset="-122"/>
                <a:cs typeface="Calibri" pitchFamily="34" charset="-120"/>
              </a:rPr>
              <a:t>BUSINESS MODEL</a:t>
            </a:r>
            <a:endParaRPr lang="en-US" sz="560" dirty="0"/>
          </a:p>
        </p:txBody>
      </p:sp>
      <p:sp>
        <p:nvSpPr>
          <p:cNvPr id="16" name="Text 14"/>
          <p:cNvSpPr/>
          <p:nvPr/>
        </p:nvSpPr>
        <p:spPr>
          <a:xfrm>
            <a:off x="372070" y="469850"/>
            <a:ext cx="8987850" cy="298847"/>
          </a:xfrm>
          <a:prstGeom prst="rect">
            <a:avLst/>
          </a:prstGeom>
          <a:noFill/>
          <a:ln/>
        </p:spPr>
        <p:txBody>
          <a:bodyPr wrap="none" lIns="0" tIns="0" rIns="0" bIns="0" rtlCol="0" anchor="t"/>
          <a:lstStyle/>
          <a:p>
            <a:pPr algn="l" indent="0" marL="0">
              <a:lnSpc>
                <a:spcPts val="2354"/>
              </a:lnSpc>
              <a:spcAft>
                <a:spcPts val="110"/>
              </a:spcAft>
              <a:buNone/>
            </a:pPr>
            <a:r>
              <a:rPr lang="en-US" sz="2140" spc="-21" kern="0" dirty="0">
                <a:solidFill>
                  <a:srgbClr val="F0F4FF"/>
                </a:solidFill>
                <a:latin typeface="Calibri Light" pitchFamily="34" charset="0"/>
                <a:ea typeface="Calibri Light" pitchFamily="34" charset="-122"/>
                <a:cs typeface="Calibri Light" pitchFamily="34" charset="-120"/>
              </a:rPr>
              <a:t>Business Model.</a:t>
            </a:r>
            <a:endParaRPr lang="en-US" sz="2140" dirty="0"/>
          </a:p>
        </p:txBody>
      </p:sp>
      <p:sp>
        <p:nvSpPr>
          <p:cNvPr id="17" name="Text 15"/>
          <p:cNvSpPr/>
          <p:nvPr/>
        </p:nvSpPr>
        <p:spPr>
          <a:xfrm>
            <a:off x="372070" y="782538"/>
            <a:ext cx="9239845" cy="150465"/>
          </a:xfrm>
          <a:prstGeom prst="rect">
            <a:avLst/>
          </a:prstGeom>
          <a:noFill/>
          <a:ln/>
        </p:spPr>
        <p:txBody>
          <a:bodyPr wrap="none" lIns="0" tIns="0" rIns="0" bIns="0" rtlCol="0" anchor="t"/>
          <a:lstStyle/>
          <a:p>
            <a:pPr algn="l" indent="0" marL="0">
              <a:lnSpc>
                <a:spcPts val="1185"/>
              </a:lnSpc>
              <a:buNone/>
            </a:pPr>
            <a:r>
              <a:rPr lang="en-US" sz="790" b="1" spc="32" kern="0" dirty="0">
                <a:solidFill>
                  <a:srgbClr val="1A6FFF"/>
                </a:solidFill>
                <a:latin typeface="Calibri" pitchFamily="34" charset="0"/>
                <a:ea typeface="Calibri" pitchFamily="34" charset="-122"/>
                <a:cs typeface="Calibri" pitchFamily="34" charset="-120"/>
              </a:rPr>
              <a:t>ENTERPRISE SAAS · DEPLOYMENT LICENSING · SECTOR MODULE SUBSCRIPTION</a:t>
            </a:r>
            <a:endParaRPr lang="en-US" sz="790" dirty="0"/>
          </a:p>
        </p:txBody>
      </p:sp>
      <p:sp>
        <p:nvSpPr>
          <p:cNvPr id="18" name="Text 16"/>
          <p:cNvSpPr/>
          <p:nvPr/>
        </p:nvSpPr>
        <p:spPr>
          <a:xfrm>
            <a:off x="372070" y="1033314"/>
            <a:ext cx="6267105" cy="301600"/>
          </a:xfrm>
          <a:prstGeom prst="rect">
            <a:avLst/>
          </a:prstGeom>
          <a:noFill/>
          <a:ln/>
        </p:spPr>
        <p:txBody>
          <a:bodyPr wrap="square" lIns="0" tIns="0" rIns="0" bIns="0" rtlCol="0" anchor="t"/>
          <a:lstStyle/>
          <a:p>
            <a:pPr algn="l" indent="0" marL="0">
              <a:lnSpc>
                <a:spcPts val="1132"/>
              </a:lnSpc>
              <a:buNone/>
            </a:pPr>
            <a:r>
              <a:rPr lang="en-US" sz="730" dirty="0">
                <a:solidFill>
                  <a:srgbClr val="8A9BBF"/>
                </a:solidFill>
                <a:latin typeface="Calibri" pitchFamily="34" charset="0"/>
                <a:ea typeface="Calibri" pitchFamily="34" charset="-122"/>
                <a:cs typeface="Calibri" pitchFamily="34" charset="-120"/>
              </a:rPr>
              <a:t>DTOS operates a multi-layer enterprise revenue model structured around deployment configuration, operational volume, and sector-specific module access. Contracts are structured as annual enterprise agreements with governance-aligned renewal drivers.</a:t>
            </a:r>
            <a:endParaRPr lang="en-US" sz="730" dirty="0"/>
          </a:p>
        </p:txBody>
      </p:sp>
      <p:sp>
        <p:nvSpPr>
          <p:cNvPr id="19" name="Text 17"/>
          <p:cNvSpPr/>
          <p:nvPr/>
        </p:nvSpPr>
        <p:spPr>
          <a:xfrm>
            <a:off x="372070" y="1420862"/>
            <a:ext cx="9239845" cy="97036"/>
          </a:xfrm>
          <a:prstGeom prst="rect">
            <a:avLst/>
          </a:prstGeom>
          <a:noFill/>
          <a:ln/>
        </p:spPr>
        <p:txBody>
          <a:bodyPr wrap="none" lIns="0" tIns="0" rIns="0" bIns="0" rtlCol="0" anchor="t"/>
          <a:lstStyle/>
          <a:p>
            <a:pPr algn="l" indent="0" marL="0">
              <a:lnSpc>
                <a:spcPts val="765"/>
              </a:lnSpc>
              <a:buNone/>
            </a:pPr>
            <a:r>
              <a:rPr lang="en-US" sz="510" b="1" spc="102" kern="0" dirty="0">
                <a:solidFill>
                  <a:srgbClr val="8A9BBF"/>
                </a:solidFill>
                <a:latin typeface="Calibri" pitchFamily="34" charset="0"/>
                <a:ea typeface="Calibri" pitchFamily="34" charset="-122"/>
                <a:cs typeface="Calibri" pitchFamily="34" charset="-120"/>
              </a:rPr>
              <a:t>REVENUE STREAMS</a:t>
            </a:r>
            <a:endParaRPr lang="en-US" sz="510" dirty="0"/>
          </a:p>
        </p:txBody>
      </p:sp>
      <p:sp>
        <p:nvSpPr>
          <p:cNvPr id="20" name="Text 18"/>
          <p:cNvSpPr/>
          <p:nvPr/>
        </p:nvSpPr>
        <p:spPr>
          <a:xfrm>
            <a:off x="372070" y="1675358"/>
            <a:ext cx="2035225" cy="1739205"/>
          </a:xfrm>
          <a:prstGeom prst="roundRect">
            <a:avLst>
              <a:gd name="adj" fmla="val 4089"/>
            </a:avLst>
          </a:prstGeom>
          <a:solidFill>
            <a:srgbClr val="0D1426"/>
          </a:solidFill>
          <a:ln/>
        </p:spPr>
        <p:txBody>
          <a:bodyPr wrap="square" rtlCol="0" anchor="t"/>
          <a:lstStyle/>
          <a:p>
            <a:pPr indent="0" marL="0">
              <a:buNone/>
            </a:pPr>
            <a:endParaRPr lang="en-US" dirty="0"/>
          </a:p>
        </p:txBody>
      </p:sp>
      <p:sp>
        <p:nvSpPr>
          <p:cNvPr id="21" name="Text 19"/>
          <p:cNvSpPr/>
          <p:nvPr/>
        </p:nvSpPr>
        <p:spPr>
          <a:xfrm>
            <a:off x="486370" y="1789658"/>
            <a:ext cx="200620" cy="200620"/>
          </a:xfrm>
          <a:prstGeom prst="roundRect">
            <a:avLst>
              <a:gd name="adj" fmla="val 21523"/>
            </a:avLst>
          </a:prstGeom>
          <a:solidFill>
            <a:srgbClr val="1A6FFF">
              <a:alpha val="15000"/>
            </a:srgbClr>
          </a:solidFill>
          <a:ln/>
        </p:spPr>
        <p:txBody>
          <a:bodyPr wrap="none" rtlCol="0" anchor="t"/>
          <a:lstStyle/>
          <a:p>
            <a:pPr indent="0" marL="0">
              <a:buNone/>
            </a:pPr>
            <a:endParaRPr lang="en-US" dirty="0"/>
          </a:p>
        </p:txBody>
      </p:sp>
      <p:pic>
        <p:nvPicPr>
          <p:cNvPr id="2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0312" y="1823600"/>
            <a:ext cx="132588" cy="132588"/>
          </a:xfrm>
          <a:prstGeom prst="rect">
            <a:avLst/>
          </a:prstGeom>
        </p:spPr>
      </p:pic>
      <p:sp>
        <p:nvSpPr>
          <p:cNvPr id="23" name="Text 20"/>
          <p:cNvSpPr/>
          <p:nvPr/>
        </p:nvSpPr>
        <p:spPr>
          <a:xfrm>
            <a:off x="486370" y="2047429"/>
            <a:ext cx="1987287" cy="97036"/>
          </a:xfrm>
          <a:prstGeom prst="rect">
            <a:avLst/>
          </a:prstGeom>
          <a:noFill/>
          <a:ln/>
        </p:spPr>
        <p:txBody>
          <a:bodyPr wrap="none" lIns="0" tIns="0" rIns="0" bIns="0" rtlCol="0" anchor="t"/>
          <a:lstStyle/>
          <a:p>
            <a:pPr algn="l" indent="0" marL="0">
              <a:lnSpc>
                <a:spcPts val="765"/>
              </a:lnSpc>
              <a:buNone/>
            </a:pPr>
            <a:r>
              <a:rPr lang="en-US" sz="510" b="1" spc="77" kern="0" dirty="0">
                <a:solidFill>
                  <a:srgbClr val="1A6FFF"/>
                </a:solidFill>
                <a:latin typeface="Calibri" pitchFamily="34" charset="0"/>
                <a:ea typeface="Calibri" pitchFamily="34" charset="-122"/>
                <a:cs typeface="Calibri" pitchFamily="34" charset="-120"/>
              </a:rPr>
              <a:t>REVENUE STREAM 01</a:t>
            </a:r>
            <a:endParaRPr lang="en-US" sz="510" dirty="0"/>
          </a:p>
        </p:txBody>
      </p:sp>
      <p:sp>
        <p:nvSpPr>
          <p:cNvPr id="24" name="Text 21"/>
          <p:cNvSpPr/>
          <p:nvPr/>
        </p:nvSpPr>
        <p:spPr>
          <a:xfrm>
            <a:off x="486370" y="2187625"/>
            <a:ext cx="1987287" cy="137071"/>
          </a:xfrm>
          <a:prstGeom prst="rect">
            <a:avLst/>
          </a:prstGeom>
          <a:noFill/>
          <a:ln/>
        </p:spPr>
        <p:txBody>
          <a:bodyPr wrap="none" lIns="0" tIns="0" rIns="0" bIns="0" rtlCol="0" anchor="t"/>
          <a:lstStyle/>
          <a:p>
            <a:pPr algn="l" indent="0" marL="0">
              <a:lnSpc>
                <a:spcPts val="1080"/>
              </a:lnSpc>
              <a:buNone/>
            </a:pPr>
            <a:r>
              <a:rPr lang="en-US" sz="900" b="1" dirty="0">
                <a:solidFill>
                  <a:srgbClr val="F0F4FF"/>
                </a:solidFill>
                <a:latin typeface="Calibri Light" pitchFamily="34" charset="0"/>
                <a:ea typeface="Calibri Light" pitchFamily="34" charset="-122"/>
                <a:cs typeface="Calibri Light" pitchFamily="34" charset="-120"/>
              </a:rPr>
              <a:t>Pulse Platform License</a:t>
            </a:r>
            <a:endParaRPr lang="en-US" sz="900" dirty="0"/>
          </a:p>
        </p:txBody>
      </p:sp>
      <p:sp>
        <p:nvSpPr>
          <p:cNvPr id="25" name="Text 22"/>
          <p:cNvSpPr/>
          <p:nvPr/>
        </p:nvSpPr>
        <p:spPr>
          <a:xfrm>
            <a:off x="486370" y="2395686"/>
            <a:ext cx="1806625" cy="7590"/>
          </a:xfrm>
          <a:prstGeom prst="rect">
            <a:avLst/>
          </a:prstGeom>
          <a:solidFill>
            <a:srgbClr val="FFFFFF">
              <a:alpha val="6000"/>
            </a:srgbClr>
          </a:solidFill>
          <a:ln/>
        </p:spPr>
        <p:txBody>
          <a:bodyPr wrap="none" rtlCol="0" anchor="t"/>
          <a:lstStyle/>
          <a:p>
            <a:pPr indent="0" marL="0">
              <a:buNone/>
            </a:pPr>
            <a:endParaRPr lang="en-US" dirty="0"/>
          </a:p>
        </p:txBody>
      </p:sp>
      <p:sp>
        <p:nvSpPr>
          <p:cNvPr id="26" name="Text 23"/>
          <p:cNvSpPr/>
          <p:nvPr/>
        </p:nvSpPr>
        <p:spPr>
          <a:xfrm>
            <a:off x="486370" y="2474268"/>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TYPE</a:t>
            </a:r>
            <a:endParaRPr lang="en-US" sz="510" dirty="0"/>
          </a:p>
        </p:txBody>
      </p:sp>
      <p:sp>
        <p:nvSpPr>
          <p:cNvPr id="27" name="Text 24"/>
          <p:cNvSpPr/>
          <p:nvPr/>
        </p:nvSpPr>
        <p:spPr>
          <a:xfrm>
            <a:off x="486370" y="2578894"/>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Annual Enterprise SaaS</a:t>
            </a:r>
            <a:endParaRPr lang="en-US" sz="680" dirty="0"/>
          </a:p>
        </p:txBody>
      </p:sp>
      <p:sp>
        <p:nvSpPr>
          <p:cNvPr id="28" name="Text 25"/>
          <p:cNvSpPr/>
          <p:nvPr/>
        </p:nvSpPr>
        <p:spPr>
          <a:xfrm>
            <a:off x="486370" y="2734270"/>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DRIVER</a:t>
            </a:r>
            <a:endParaRPr lang="en-US" sz="510" dirty="0"/>
          </a:p>
        </p:txBody>
      </p:sp>
      <p:sp>
        <p:nvSpPr>
          <p:cNvPr id="29" name="Text 26"/>
          <p:cNvSpPr/>
          <p:nvPr/>
        </p:nvSpPr>
        <p:spPr>
          <a:xfrm>
            <a:off x="486370" y="2838896"/>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Verified query volume + governance seat count</a:t>
            </a:r>
            <a:endParaRPr lang="en-US" sz="680" dirty="0"/>
          </a:p>
        </p:txBody>
      </p:sp>
      <p:sp>
        <p:nvSpPr>
          <p:cNvPr id="30" name="Text 27"/>
          <p:cNvSpPr/>
          <p:nvPr/>
        </p:nvSpPr>
        <p:spPr>
          <a:xfrm>
            <a:off x="486370" y="3008263"/>
            <a:ext cx="1842757" cy="168920"/>
          </a:xfrm>
          <a:prstGeom prst="rect">
            <a:avLst/>
          </a:prstGeom>
          <a:noFill/>
          <a:ln/>
        </p:spPr>
        <p:txBody>
          <a:bodyPr wrap="none" lIns="0" tIns="57150" rIns="0" bIns="0" rtlCol="0" anchor="t"/>
          <a:lstStyle/>
          <a:p>
            <a:pPr algn="l" indent="0" marL="0">
              <a:buNone/>
            </a:pPr>
            <a:r>
              <a:rPr lang="en-US" sz="620" dirty="0">
                <a:solidFill>
                  <a:srgbClr val="8A9BBF"/>
                </a:solidFill>
                <a:latin typeface="Calibri" pitchFamily="34" charset="0"/>
                <a:ea typeface="Calibri" pitchFamily="34" charset="-122"/>
                <a:cs typeface="Calibri" pitchFamily="34" charset="-120"/>
              </a:rPr>
              <a:t>Base contract — all configurations.</a:t>
            </a:r>
            <a:endParaRPr lang="en-US" sz="620" dirty="0"/>
          </a:p>
        </p:txBody>
      </p:sp>
      <p:sp>
        <p:nvSpPr>
          <p:cNvPr id="31" name="Text 28"/>
          <p:cNvSpPr/>
          <p:nvPr/>
        </p:nvSpPr>
        <p:spPr>
          <a:xfrm>
            <a:off x="486370" y="3008263"/>
            <a:ext cx="1806625" cy="9525"/>
          </a:xfrm>
          <a:prstGeom prst="rect">
            <a:avLst/>
          </a:prstGeom>
          <a:solidFill>
            <a:srgbClr val="FFFFFF">
              <a:alpha val="5000"/>
            </a:srgbClr>
          </a:solidFill>
          <a:ln/>
        </p:spPr>
        <p:txBody>
          <a:bodyPr wrap="none" rtlCol="0" anchor="t"/>
          <a:lstStyle/>
          <a:p>
            <a:pPr indent="0" marL="0">
              <a:buNone/>
            </a:pPr>
            <a:endParaRPr lang="en-US" dirty="0"/>
          </a:p>
        </p:txBody>
      </p:sp>
      <p:sp>
        <p:nvSpPr>
          <p:cNvPr id="32" name="Text 29"/>
          <p:cNvSpPr/>
          <p:nvPr/>
        </p:nvSpPr>
        <p:spPr>
          <a:xfrm>
            <a:off x="2493615" y="1675358"/>
            <a:ext cx="2035225" cy="1739205"/>
          </a:xfrm>
          <a:prstGeom prst="roundRect">
            <a:avLst>
              <a:gd name="adj" fmla="val 4089"/>
            </a:avLst>
          </a:prstGeom>
          <a:solidFill>
            <a:srgbClr val="0D1426"/>
          </a:solidFill>
          <a:ln/>
        </p:spPr>
        <p:txBody>
          <a:bodyPr wrap="square" rtlCol="0" anchor="t"/>
          <a:lstStyle/>
          <a:p>
            <a:pPr indent="0" marL="0">
              <a:buNone/>
            </a:pPr>
            <a:endParaRPr lang="en-US" dirty="0"/>
          </a:p>
        </p:txBody>
      </p:sp>
      <p:sp>
        <p:nvSpPr>
          <p:cNvPr id="33" name="Text 30"/>
          <p:cNvSpPr/>
          <p:nvPr/>
        </p:nvSpPr>
        <p:spPr>
          <a:xfrm>
            <a:off x="2607915" y="1789658"/>
            <a:ext cx="200620" cy="200620"/>
          </a:xfrm>
          <a:prstGeom prst="roundRect">
            <a:avLst>
              <a:gd name="adj" fmla="val 21523"/>
            </a:avLst>
          </a:prstGeom>
          <a:solidFill>
            <a:srgbClr val="1A6FFF">
              <a:alpha val="15000"/>
            </a:srgbClr>
          </a:solidFill>
          <a:ln/>
        </p:spPr>
        <p:txBody>
          <a:bodyPr wrap="none" rtlCol="0" anchor="t"/>
          <a:lstStyle/>
          <a:p>
            <a:pPr indent="0" marL="0">
              <a:buNone/>
            </a:pPr>
            <a:endParaRPr lang="en-US" dirty="0"/>
          </a:p>
        </p:txBody>
      </p:sp>
      <p:pic>
        <p:nvPicPr>
          <p:cNvPr id="34"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41857" y="1823600"/>
            <a:ext cx="132588" cy="132588"/>
          </a:xfrm>
          <a:prstGeom prst="rect">
            <a:avLst/>
          </a:prstGeom>
        </p:spPr>
      </p:pic>
      <p:sp>
        <p:nvSpPr>
          <p:cNvPr id="35" name="Text 31"/>
          <p:cNvSpPr/>
          <p:nvPr/>
        </p:nvSpPr>
        <p:spPr>
          <a:xfrm>
            <a:off x="2607915" y="2047429"/>
            <a:ext cx="1987287" cy="97036"/>
          </a:xfrm>
          <a:prstGeom prst="rect">
            <a:avLst/>
          </a:prstGeom>
          <a:noFill/>
          <a:ln/>
        </p:spPr>
        <p:txBody>
          <a:bodyPr wrap="none" lIns="0" tIns="0" rIns="0" bIns="0" rtlCol="0" anchor="t"/>
          <a:lstStyle/>
          <a:p>
            <a:pPr algn="l" indent="0" marL="0">
              <a:lnSpc>
                <a:spcPts val="765"/>
              </a:lnSpc>
              <a:buNone/>
            </a:pPr>
            <a:r>
              <a:rPr lang="en-US" sz="510" b="1" spc="77" kern="0" dirty="0">
                <a:solidFill>
                  <a:srgbClr val="1A6FFF"/>
                </a:solidFill>
                <a:latin typeface="Calibri" pitchFamily="34" charset="0"/>
                <a:ea typeface="Calibri" pitchFamily="34" charset="-122"/>
                <a:cs typeface="Calibri" pitchFamily="34" charset="-120"/>
              </a:rPr>
              <a:t>REVENUE STREAM 02</a:t>
            </a:r>
            <a:endParaRPr lang="en-US" sz="510" dirty="0"/>
          </a:p>
        </p:txBody>
      </p:sp>
      <p:sp>
        <p:nvSpPr>
          <p:cNvPr id="36" name="Text 32"/>
          <p:cNvSpPr/>
          <p:nvPr/>
        </p:nvSpPr>
        <p:spPr>
          <a:xfrm>
            <a:off x="2607915" y="2187625"/>
            <a:ext cx="1842757" cy="287848"/>
          </a:xfrm>
          <a:prstGeom prst="rect">
            <a:avLst/>
          </a:prstGeom>
          <a:noFill/>
          <a:ln/>
        </p:spPr>
        <p:txBody>
          <a:bodyPr wrap="square" lIns="0" tIns="0" rIns="0" bIns="0" rtlCol="0" anchor="t"/>
          <a:lstStyle/>
          <a:p>
            <a:pPr algn="l" indent="0" marL="0">
              <a:lnSpc>
                <a:spcPts val="1080"/>
              </a:lnSpc>
              <a:buNone/>
            </a:pPr>
            <a:r>
              <a:rPr lang="en-US" sz="900" b="1" dirty="0">
                <a:solidFill>
                  <a:srgbClr val="F0F4FF"/>
                </a:solidFill>
                <a:latin typeface="Calibri Light" pitchFamily="34" charset="0"/>
                <a:ea typeface="Calibri Light" pitchFamily="34" charset="-122"/>
                <a:cs typeface="Calibri Light" pitchFamily="34" charset="-120"/>
              </a:rPr>
              <a:t>Deployment Configuration Premium</a:t>
            </a:r>
            <a:endParaRPr lang="en-US" sz="900" dirty="0"/>
          </a:p>
        </p:txBody>
      </p:sp>
      <p:sp>
        <p:nvSpPr>
          <p:cNvPr id="37" name="Text 33"/>
          <p:cNvSpPr/>
          <p:nvPr/>
        </p:nvSpPr>
        <p:spPr>
          <a:xfrm>
            <a:off x="2607915" y="2532757"/>
            <a:ext cx="1806625" cy="7590"/>
          </a:xfrm>
          <a:prstGeom prst="rect">
            <a:avLst/>
          </a:prstGeom>
          <a:solidFill>
            <a:srgbClr val="FFFFFF">
              <a:alpha val="6000"/>
            </a:srgbClr>
          </a:solidFill>
          <a:ln/>
        </p:spPr>
        <p:txBody>
          <a:bodyPr wrap="none" rtlCol="0" anchor="t"/>
          <a:lstStyle/>
          <a:p>
            <a:pPr indent="0" marL="0">
              <a:buNone/>
            </a:pPr>
            <a:endParaRPr lang="en-US" dirty="0"/>
          </a:p>
        </p:txBody>
      </p:sp>
      <p:sp>
        <p:nvSpPr>
          <p:cNvPr id="38" name="Text 34"/>
          <p:cNvSpPr/>
          <p:nvPr/>
        </p:nvSpPr>
        <p:spPr>
          <a:xfrm>
            <a:off x="2607915" y="2611338"/>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TYPE</a:t>
            </a:r>
            <a:endParaRPr lang="en-US" sz="510" dirty="0"/>
          </a:p>
        </p:txBody>
      </p:sp>
      <p:sp>
        <p:nvSpPr>
          <p:cNvPr id="39" name="Text 35"/>
          <p:cNvSpPr/>
          <p:nvPr/>
        </p:nvSpPr>
        <p:spPr>
          <a:xfrm>
            <a:off x="2607915" y="2715964"/>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One-time + Annual</a:t>
            </a:r>
            <a:endParaRPr lang="en-US" sz="680" dirty="0"/>
          </a:p>
        </p:txBody>
      </p:sp>
      <p:sp>
        <p:nvSpPr>
          <p:cNvPr id="40" name="Text 36"/>
          <p:cNvSpPr/>
          <p:nvPr/>
        </p:nvSpPr>
        <p:spPr>
          <a:xfrm>
            <a:off x="2607915" y="2871341"/>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DRIVER</a:t>
            </a:r>
            <a:endParaRPr lang="en-US" sz="510" dirty="0"/>
          </a:p>
        </p:txBody>
      </p:sp>
      <p:sp>
        <p:nvSpPr>
          <p:cNvPr id="41" name="Text 37"/>
          <p:cNvSpPr/>
          <p:nvPr/>
        </p:nvSpPr>
        <p:spPr>
          <a:xfrm>
            <a:off x="2607915" y="2975967"/>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On-premise appliance / air-gap uplift</a:t>
            </a:r>
            <a:endParaRPr lang="en-US" sz="680" dirty="0"/>
          </a:p>
        </p:txBody>
      </p:sp>
      <p:sp>
        <p:nvSpPr>
          <p:cNvPr id="42" name="Text 38"/>
          <p:cNvSpPr/>
          <p:nvPr/>
        </p:nvSpPr>
        <p:spPr>
          <a:xfrm>
            <a:off x="2607915" y="3145334"/>
            <a:ext cx="1842757" cy="168920"/>
          </a:xfrm>
          <a:prstGeom prst="rect">
            <a:avLst/>
          </a:prstGeom>
          <a:noFill/>
          <a:ln/>
        </p:spPr>
        <p:txBody>
          <a:bodyPr wrap="none" lIns="0" tIns="57150" rIns="0" bIns="0" rtlCol="0" anchor="t"/>
          <a:lstStyle/>
          <a:p>
            <a:pPr algn="l" indent="0" marL="0">
              <a:buNone/>
            </a:pPr>
            <a:r>
              <a:rPr lang="en-US" sz="620" dirty="0">
                <a:solidFill>
                  <a:srgbClr val="8A9BBF"/>
                </a:solidFill>
                <a:latin typeface="Calibri" pitchFamily="34" charset="0"/>
                <a:ea typeface="Calibri" pitchFamily="34" charset="-122"/>
                <a:cs typeface="Calibri" pitchFamily="34" charset="-120"/>
              </a:rPr>
              <a:t>Significant ACV uplift for classified config.</a:t>
            </a:r>
            <a:endParaRPr lang="en-US" sz="620" dirty="0"/>
          </a:p>
        </p:txBody>
      </p:sp>
      <p:sp>
        <p:nvSpPr>
          <p:cNvPr id="43" name="Text 39"/>
          <p:cNvSpPr/>
          <p:nvPr/>
        </p:nvSpPr>
        <p:spPr>
          <a:xfrm>
            <a:off x="2607915" y="3145334"/>
            <a:ext cx="1806625" cy="9525"/>
          </a:xfrm>
          <a:prstGeom prst="rect">
            <a:avLst/>
          </a:prstGeom>
          <a:solidFill>
            <a:srgbClr val="FFFFFF">
              <a:alpha val="5000"/>
            </a:srgbClr>
          </a:solidFill>
          <a:ln/>
        </p:spPr>
        <p:txBody>
          <a:bodyPr wrap="none" rtlCol="0" anchor="t"/>
          <a:lstStyle/>
          <a:p>
            <a:pPr indent="0" marL="0">
              <a:buNone/>
            </a:pPr>
            <a:endParaRPr lang="en-US" dirty="0"/>
          </a:p>
        </p:txBody>
      </p:sp>
      <p:sp>
        <p:nvSpPr>
          <p:cNvPr id="44" name="Text 40"/>
          <p:cNvSpPr/>
          <p:nvPr/>
        </p:nvSpPr>
        <p:spPr>
          <a:xfrm>
            <a:off x="4615160" y="1675358"/>
            <a:ext cx="2035225" cy="1739205"/>
          </a:xfrm>
          <a:prstGeom prst="roundRect">
            <a:avLst>
              <a:gd name="adj" fmla="val 4089"/>
            </a:avLst>
          </a:prstGeom>
          <a:solidFill>
            <a:srgbClr val="0D1426"/>
          </a:solidFill>
          <a:ln/>
        </p:spPr>
        <p:txBody>
          <a:bodyPr wrap="square" rtlCol="0" anchor="t"/>
          <a:lstStyle/>
          <a:p>
            <a:pPr indent="0" marL="0">
              <a:buNone/>
            </a:pPr>
            <a:endParaRPr lang="en-US" dirty="0"/>
          </a:p>
        </p:txBody>
      </p:sp>
      <p:sp>
        <p:nvSpPr>
          <p:cNvPr id="45" name="Text 41"/>
          <p:cNvSpPr/>
          <p:nvPr/>
        </p:nvSpPr>
        <p:spPr>
          <a:xfrm>
            <a:off x="4729460" y="1789658"/>
            <a:ext cx="200620" cy="200620"/>
          </a:xfrm>
          <a:prstGeom prst="roundRect">
            <a:avLst>
              <a:gd name="adj" fmla="val 21523"/>
            </a:avLst>
          </a:prstGeom>
          <a:solidFill>
            <a:srgbClr val="F0C040">
              <a:alpha val="12000"/>
            </a:srgbClr>
          </a:solidFill>
          <a:ln/>
        </p:spPr>
        <p:txBody>
          <a:bodyPr wrap="none" rtlCol="0" anchor="t"/>
          <a:lstStyle/>
          <a:p>
            <a:pPr indent="0" marL="0">
              <a:buNone/>
            </a:pPr>
            <a:endParaRPr lang="en-US" dirty="0"/>
          </a:p>
        </p:txBody>
      </p:sp>
      <p:pic>
        <p:nvPicPr>
          <p:cNvPr id="4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3402" y="1823600"/>
            <a:ext cx="132588" cy="132588"/>
          </a:xfrm>
          <a:prstGeom prst="rect">
            <a:avLst/>
          </a:prstGeom>
        </p:spPr>
      </p:pic>
      <p:sp>
        <p:nvSpPr>
          <p:cNvPr id="47" name="Text 42"/>
          <p:cNvSpPr/>
          <p:nvPr/>
        </p:nvSpPr>
        <p:spPr>
          <a:xfrm>
            <a:off x="4729460" y="2047429"/>
            <a:ext cx="1987287" cy="97036"/>
          </a:xfrm>
          <a:prstGeom prst="rect">
            <a:avLst/>
          </a:prstGeom>
          <a:noFill/>
          <a:ln/>
        </p:spPr>
        <p:txBody>
          <a:bodyPr wrap="none" lIns="0" tIns="0" rIns="0" bIns="0" rtlCol="0" anchor="t"/>
          <a:lstStyle/>
          <a:p>
            <a:pPr algn="l" indent="0" marL="0">
              <a:lnSpc>
                <a:spcPts val="765"/>
              </a:lnSpc>
              <a:buNone/>
            </a:pPr>
            <a:r>
              <a:rPr lang="en-US" sz="510" b="1" spc="77" kern="0" dirty="0">
                <a:solidFill>
                  <a:srgbClr val="F0C040"/>
                </a:solidFill>
                <a:latin typeface="Calibri" pitchFamily="34" charset="0"/>
                <a:ea typeface="Calibri" pitchFamily="34" charset="-122"/>
                <a:cs typeface="Calibri" pitchFamily="34" charset="-120"/>
              </a:rPr>
              <a:t>REVENUE STREAM 03</a:t>
            </a:r>
            <a:endParaRPr lang="en-US" sz="510" dirty="0"/>
          </a:p>
        </p:txBody>
      </p:sp>
      <p:sp>
        <p:nvSpPr>
          <p:cNvPr id="48" name="Text 43"/>
          <p:cNvSpPr/>
          <p:nvPr/>
        </p:nvSpPr>
        <p:spPr>
          <a:xfrm>
            <a:off x="4729460" y="2187625"/>
            <a:ext cx="1987287" cy="137071"/>
          </a:xfrm>
          <a:prstGeom prst="rect">
            <a:avLst/>
          </a:prstGeom>
          <a:noFill/>
          <a:ln/>
        </p:spPr>
        <p:txBody>
          <a:bodyPr wrap="none" lIns="0" tIns="0" rIns="0" bIns="0" rtlCol="0" anchor="t"/>
          <a:lstStyle/>
          <a:p>
            <a:pPr algn="l" indent="0" marL="0">
              <a:lnSpc>
                <a:spcPts val="1080"/>
              </a:lnSpc>
              <a:buNone/>
            </a:pPr>
            <a:r>
              <a:rPr lang="en-US" sz="900" b="1" dirty="0">
                <a:solidFill>
                  <a:srgbClr val="F0F4FF"/>
                </a:solidFill>
                <a:latin typeface="Calibri Light" pitchFamily="34" charset="0"/>
                <a:ea typeface="Calibri Light" pitchFamily="34" charset="-122"/>
                <a:cs typeface="Calibri Light" pitchFamily="34" charset="-120"/>
              </a:rPr>
              <a:t>Sector Intelligence Modules</a:t>
            </a:r>
            <a:endParaRPr lang="en-US" sz="900" dirty="0"/>
          </a:p>
        </p:txBody>
      </p:sp>
      <p:sp>
        <p:nvSpPr>
          <p:cNvPr id="49" name="Text 44"/>
          <p:cNvSpPr/>
          <p:nvPr/>
        </p:nvSpPr>
        <p:spPr>
          <a:xfrm>
            <a:off x="4729460" y="2395686"/>
            <a:ext cx="1806625" cy="7590"/>
          </a:xfrm>
          <a:prstGeom prst="rect">
            <a:avLst/>
          </a:prstGeom>
          <a:solidFill>
            <a:srgbClr val="FFFFFF">
              <a:alpha val="6000"/>
            </a:srgbClr>
          </a:solidFill>
          <a:ln/>
        </p:spPr>
        <p:txBody>
          <a:bodyPr wrap="none" rtlCol="0" anchor="t"/>
          <a:lstStyle/>
          <a:p>
            <a:pPr indent="0" marL="0">
              <a:buNone/>
            </a:pPr>
            <a:endParaRPr lang="en-US" dirty="0"/>
          </a:p>
        </p:txBody>
      </p:sp>
      <p:sp>
        <p:nvSpPr>
          <p:cNvPr id="50" name="Text 45"/>
          <p:cNvSpPr/>
          <p:nvPr/>
        </p:nvSpPr>
        <p:spPr>
          <a:xfrm>
            <a:off x="4729460" y="2474268"/>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TYPE</a:t>
            </a:r>
            <a:endParaRPr lang="en-US" sz="510" dirty="0"/>
          </a:p>
        </p:txBody>
      </p:sp>
      <p:sp>
        <p:nvSpPr>
          <p:cNvPr id="51" name="Text 46"/>
          <p:cNvSpPr/>
          <p:nvPr/>
        </p:nvSpPr>
        <p:spPr>
          <a:xfrm>
            <a:off x="4729460" y="2578894"/>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Annual Subscription</a:t>
            </a:r>
            <a:endParaRPr lang="en-US" sz="680" dirty="0"/>
          </a:p>
        </p:txBody>
      </p:sp>
      <p:sp>
        <p:nvSpPr>
          <p:cNvPr id="52" name="Text 47"/>
          <p:cNvSpPr/>
          <p:nvPr/>
        </p:nvSpPr>
        <p:spPr>
          <a:xfrm>
            <a:off x="4729460" y="2734270"/>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DRIVER</a:t>
            </a:r>
            <a:endParaRPr lang="en-US" sz="510" dirty="0"/>
          </a:p>
        </p:txBody>
      </p:sp>
      <p:sp>
        <p:nvSpPr>
          <p:cNvPr id="53" name="Text 48"/>
          <p:cNvSpPr/>
          <p:nvPr/>
        </p:nvSpPr>
        <p:spPr>
          <a:xfrm>
            <a:off x="4729460" y="2838896"/>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Per-module, per-sector</a:t>
            </a:r>
            <a:endParaRPr lang="en-US" sz="680" dirty="0"/>
          </a:p>
        </p:txBody>
      </p:sp>
      <p:sp>
        <p:nvSpPr>
          <p:cNvPr id="54" name="Text 49"/>
          <p:cNvSpPr/>
          <p:nvPr/>
        </p:nvSpPr>
        <p:spPr>
          <a:xfrm>
            <a:off x="4729460" y="3008263"/>
            <a:ext cx="1842757" cy="168920"/>
          </a:xfrm>
          <a:prstGeom prst="rect">
            <a:avLst/>
          </a:prstGeom>
          <a:noFill/>
          <a:ln/>
        </p:spPr>
        <p:txBody>
          <a:bodyPr wrap="none" lIns="0" tIns="57150" rIns="0" bIns="0" rtlCol="0" anchor="t"/>
          <a:lstStyle/>
          <a:p>
            <a:pPr algn="l" indent="0" marL="0">
              <a:buNone/>
            </a:pPr>
            <a:r>
              <a:rPr lang="en-US" sz="620" dirty="0">
                <a:solidFill>
                  <a:srgbClr val="8A9BBF"/>
                </a:solidFill>
                <a:latin typeface="Calibri" pitchFamily="34" charset="0"/>
                <a:ea typeface="Calibri" pitchFamily="34" charset="-122"/>
                <a:cs typeface="Calibri" pitchFamily="34" charset="-120"/>
              </a:rPr>
              <a:t>Financial, Legal, Healthcare, Defense, Energy.</a:t>
            </a:r>
            <a:endParaRPr lang="en-US" sz="620" dirty="0"/>
          </a:p>
        </p:txBody>
      </p:sp>
      <p:sp>
        <p:nvSpPr>
          <p:cNvPr id="55" name="Text 50"/>
          <p:cNvSpPr/>
          <p:nvPr/>
        </p:nvSpPr>
        <p:spPr>
          <a:xfrm>
            <a:off x="4729460" y="3008263"/>
            <a:ext cx="1806625" cy="9525"/>
          </a:xfrm>
          <a:prstGeom prst="rect">
            <a:avLst/>
          </a:prstGeom>
          <a:solidFill>
            <a:srgbClr val="FFFFFF">
              <a:alpha val="5000"/>
            </a:srgbClr>
          </a:solidFill>
          <a:ln/>
        </p:spPr>
        <p:txBody>
          <a:bodyPr wrap="none" rtlCol="0" anchor="t"/>
          <a:lstStyle/>
          <a:p>
            <a:pPr indent="0" marL="0">
              <a:buNone/>
            </a:pPr>
            <a:endParaRPr lang="en-US" dirty="0"/>
          </a:p>
        </p:txBody>
      </p:sp>
      <p:sp>
        <p:nvSpPr>
          <p:cNvPr id="56" name="Text 51"/>
          <p:cNvSpPr/>
          <p:nvPr/>
        </p:nvSpPr>
        <p:spPr>
          <a:xfrm>
            <a:off x="6736705" y="1675358"/>
            <a:ext cx="2035225" cy="1739205"/>
          </a:xfrm>
          <a:prstGeom prst="roundRect">
            <a:avLst>
              <a:gd name="adj" fmla="val 4089"/>
            </a:avLst>
          </a:prstGeom>
          <a:solidFill>
            <a:srgbClr val="0D1426"/>
          </a:solidFill>
          <a:ln/>
        </p:spPr>
        <p:txBody>
          <a:bodyPr wrap="square" rtlCol="0" anchor="t"/>
          <a:lstStyle/>
          <a:p>
            <a:pPr indent="0" marL="0">
              <a:buNone/>
            </a:pPr>
            <a:endParaRPr lang="en-US" dirty="0"/>
          </a:p>
        </p:txBody>
      </p:sp>
      <p:sp>
        <p:nvSpPr>
          <p:cNvPr id="57" name="Text 52"/>
          <p:cNvSpPr/>
          <p:nvPr/>
        </p:nvSpPr>
        <p:spPr>
          <a:xfrm>
            <a:off x="6851005" y="1789658"/>
            <a:ext cx="200620" cy="200620"/>
          </a:xfrm>
          <a:prstGeom prst="roundRect">
            <a:avLst>
              <a:gd name="adj" fmla="val 21523"/>
            </a:avLst>
          </a:prstGeom>
          <a:solidFill>
            <a:srgbClr val="F0C040">
              <a:alpha val="12000"/>
            </a:srgbClr>
          </a:solidFill>
          <a:ln/>
        </p:spPr>
        <p:txBody>
          <a:bodyPr wrap="none" rtlCol="0" anchor="t"/>
          <a:lstStyle/>
          <a:p>
            <a:pPr indent="0" marL="0">
              <a:buNone/>
            </a:pPr>
            <a:endParaRPr lang="en-US" dirty="0"/>
          </a:p>
        </p:txBody>
      </p:sp>
      <p:pic>
        <p:nvPicPr>
          <p:cNvPr id="58"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84947" y="1823600"/>
            <a:ext cx="132588" cy="132588"/>
          </a:xfrm>
          <a:prstGeom prst="rect">
            <a:avLst/>
          </a:prstGeom>
        </p:spPr>
      </p:pic>
      <p:sp>
        <p:nvSpPr>
          <p:cNvPr id="59" name="Text 53"/>
          <p:cNvSpPr/>
          <p:nvPr/>
        </p:nvSpPr>
        <p:spPr>
          <a:xfrm>
            <a:off x="6851005" y="2047429"/>
            <a:ext cx="1987287" cy="97036"/>
          </a:xfrm>
          <a:prstGeom prst="rect">
            <a:avLst/>
          </a:prstGeom>
          <a:noFill/>
          <a:ln/>
        </p:spPr>
        <p:txBody>
          <a:bodyPr wrap="none" lIns="0" tIns="0" rIns="0" bIns="0" rtlCol="0" anchor="t"/>
          <a:lstStyle/>
          <a:p>
            <a:pPr algn="l" indent="0" marL="0">
              <a:lnSpc>
                <a:spcPts val="765"/>
              </a:lnSpc>
              <a:buNone/>
            </a:pPr>
            <a:r>
              <a:rPr lang="en-US" sz="510" b="1" spc="77" kern="0" dirty="0">
                <a:solidFill>
                  <a:srgbClr val="F0C040"/>
                </a:solidFill>
                <a:latin typeface="Calibri" pitchFamily="34" charset="0"/>
                <a:ea typeface="Calibri" pitchFamily="34" charset="-122"/>
                <a:cs typeface="Calibri" pitchFamily="34" charset="-120"/>
              </a:rPr>
              <a:t>REVENUE STREAM 04</a:t>
            </a:r>
            <a:endParaRPr lang="en-US" sz="510" dirty="0"/>
          </a:p>
        </p:txBody>
      </p:sp>
      <p:sp>
        <p:nvSpPr>
          <p:cNvPr id="60" name="Text 54"/>
          <p:cNvSpPr/>
          <p:nvPr/>
        </p:nvSpPr>
        <p:spPr>
          <a:xfrm>
            <a:off x="6851005" y="2187625"/>
            <a:ext cx="1842757" cy="287848"/>
          </a:xfrm>
          <a:prstGeom prst="rect">
            <a:avLst/>
          </a:prstGeom>
          <a:noFill/>
          <a:ln/>
        </p:spPr>
        <p:txBody>
          <a:bodyPr wrap="square" lIns="0" tIns="0" rIns="0" bIns="0" rtlCol="0" anchor="t"/>
          <a:lstStyle/>
          <a:p>
            <a:pPr algn="l" indent="0" marL="0">
              <a:lnSpc>
                <a:spcPts val="1080"/>
              </a:lnSpc>
              <a:buNone/>
            </a:pPr>
            <a:r>
              <a:rPr lang="en-US" sz="900" b="1" dirty="0">
                <a:solidFill>
                  <a:srgbClr val="F0F4FF"/>
                </a:solidFill>
                <a:latin typeface="Calibri Light" pitchFamily="34" charset="0"/>
                <a:ea typeface="Calibri Light" pitchFamily="34" charset="-122"/>
                <a:cs typeface="Calibri Light" pitchFamily="34" charset="-120"/>
              </a:rPr>
              <a:t>Architectural Review &amp; Integration</a:t>
            </a:r>
            <a:endParaRPr lang="en-US" sz="900" dirty="0"/>
          </a:p>
        </p:txBody>
      </p:sp>
      <p:sp>
        <p:nvSpPr>
          <p:cNvPr id="61" name="Text 55"/>
          <p:cNvSpPr/>
          <p:nvPr/>
        </p:nvSpPr>
        <p:spPr>
          <a:xfrm>
            <a:off x="6851005" y="2532757"/>
            <a:ext cx="1806625" cy="7590"/>
          </a:xfrm>
          <a:prstGeom prst="rect">
            <a:avLst/>
          </a:prstGeom>
          <a:solidFill>
            <a:srgbClr val="FFFFFF">
              <a:alpha val="6000"/>
            </a:srgbClr>
          </a:solidFill>
          <a:ln/>
        </p:spPr>
        <p:txBody>
          <a:bodyPr wrap="none" rtlCol="0" anchor="t"/>
          <a:lstStyle/>
          <a:p>
            <a:pPr indent="0" marL="0">
              <a:buNone/>
            </a:pPr>
            <a:endParaRPr lang="en-US" dirty="0"/>
          </a:p>
        </p:txBody>
      </p:sp>
      <p:sp>
        <p:nvSpPr>
          <p:cNvPr id="62" name="Text 56"/>
          <p:cNvSpPr/>
          <p:nvPr/>
        </p:nvSpPr>
        <p:spPr>
          <a:xfrm>
            <a:off x="6851005" y="2611338"/>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TYPE</a:t>
            </a:r>
            <a:endParaRPr lang="en-US" sz="510" dirty="0"/>
          </a:p>
        </p:txBody>
      </p:sp>
      <p:sp>
        <p:nvSpPr>
          <p:cNvPr id="63" name="Text 57"/>
          <p:cNvSpPr/>
          <p:nvPr/>
        </p:nvSpPr>
        <p:spPr>
          <a:xfrm>
            <a:off x="6851005" y="2715964"/>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Professional Services</a:t>
            </a:r>
            <a:endParaRPr lang="en-US" sz="680" dirty="0"/>
          </a:p>
        </p:txBody>
      </p:sp>
      <p:sp>
        <p:nvSpPr>
          <p:cNvPr id="64" name="Text 58"/>
          <p:cNvSpPr/>
          <p:nvPr/>
        </p:nvSpPr>
        <p:spPr>
          <a:xfrm>
            <a:off x="6851005" y="2871341"/>
            <a:ext cx="1987287" cy="97036"/>
          </a:xfrm>
          <a:prstGeom prst="rect">
            <a:avLst/>
          </a:prstGeom>
          <a:noFill/>
          <a:ln/>
        </p:spPr>
        <p:txBody>
          <a:bodyPr wrap="none" lIns="0" tIns="0" rIns="0" bIns="0" rtlCol="0" anchor="t"/>
          <a:lstStyle/>
          <a:p>
            <a:pPr algn="l" indent="0" marL="0">
              <a:lnSpc>
                <a:spcPts val="765"/>
              </a:lnSpc>
              <a:buNone/>
            </a:pPr>
            <a:r>
              <a:rPr lang="en-US" sz="510" b="1" spc="61" kern="0" dirty="0">
                <a:solidFill>
                  <a:srgbClr val="8A9BBF">
                    <a:alpha val="70000"/>
                  </a:srgbClr>
                </a:solidFill>
                <a:latin typeface="Calibri" pitchFamily="34" charset="0"/>
                <a:ea typeface="Calibri" pitchFamily="34" charset="-122"/>
                <a:cs typeface="Calibri" pitchFamily="34" charset="-120"/>
              </a:rPr>
              <a:t>DRIVER</a:t>
            </a:r>
            <a:endParaRPr lang="en-US" sz="510" dirty="0"/>
          </a:p>
        </p:txBody>
      </p:sp>
      <p:sp>
        <p:nvSpPr>
          <p:cNvPr id="65" name="Text 59"/>
          <p:cNvSpPr/>
          <p:nvPr/>
        </p:nvSpPr>
        <p:spPr>
          <a:xfrm>
            <a:off x="6851005" y="2975967"/>
            <a:ext cx="1987287" cy="112216"/>
          </a:xfrm>
          <a:prstGeom prst="rect">
            <a:avLst/>
          </a:prstGeom>
          <a:noFill/>
          <a:ln/>
        </p:spPr>
        <p:txBody>
          <a:bodyPr wrap="none" lIns="0" tIns="0" rIns="0" bIns="0" rtlCol="0" anchor="t"/>
          <a:lstStyle/>
          <a:p>
            <a:pPr algn="l" indent="0" marL="0">
              <a:lnSpc>
                <a:spcPts val="884"/>
              </a:lnSpc>
              <a:buNone/>
            </a:pPr>
            <a:r>
              <a:rPr lang="en-US" sz="680" dirty="0">
                <a:solidFill>
                  <a:srgbClr val="F0F4FF"/>
                </a:solidFill>
                <a:latin typeface="Calibri" pitchFamily="34" charset="0"/>
                <a:ea typeface="Calibri" pitchFamily="34" charset="-122"/>
                <a:cs typeface="Calibri" pitchFamily="34" charset="-120"/>
              </a:rPr>
              <a:t>Per engagement</a:t>
            </a:r>
            <a:endParaRPr lang="en-US" sz="680" dirty="0"/>
          </a:p>
        </p:txBody>
      </p:sp>
      <p:sp>
        <p:nvSpPr>
          <p:cNvPr id="66" name="Text 60"/>
          <p:cNvSpPr/>
          <p:nvPr/>
        </p:nvSpPr>
        <p:spPr>
          <a:xfrm>
            <a:off x="6851005" y="3145334"/>
            <a:ext cx="1842757" cy="168920"/>
          </a:xfrm>
          <a:prstGeom prst="rect">
            <a:avLst/>
          </a:prstGeom>
          <a:noFill/>
          <a:ln/>
        </p:spPr>
        <p:txBody>
          <a:bodyPr wrap="none" lIns="0" tIns="57150" rIns="0" bIns="0" rtlCol="0" anchor="t"/>
          <a:lstStyle/>
          <a:p>
            <a:pPr algn="l" indent="0" marL="0">
              <a:buNone/>
            </a:pPr>
            <a:r>
              <a:rPr lang="en-US" sz="620" dirty="0">
                <a:solidFill>
                  <a:srgbClr val="8A9BBF"/>
                </a:solidFill>
                <a:latin typeface="Calibri" pitchFamily="34" charset="0"/>
                <a:ea typeface="Calibri" pitchFamily="34" charset="-122"/>
                <a:cs typeface="Calibri" pitchFamily="34" charset="-120"/>
              </a:rPr>
              <a:t>Non-recurring but pipeline-generating.</a:t>
            </a:r>
            <a:endParaRPr lang="en-US" sz="620" dirty="0"/>
          </a:p>
        </p:txBody>
      </p:sp>
      <p:sp>
        <p:nvSpPr>
          <p:cNvPr id="67" name="Text 61"/>
          <p:cNvSpPr/>
          <p:nvPr/>
        </p:nvSpPr>
        <p:spPr>
          <a:xfrm>
            <a:off x="6851005" y="3145334"/>
            <a:ext cx="1806625" cy="9525"/>
          </a:xfrm>
          <a:prstGeom prst="rect">
            <a:avLst/>
          </a:prstGeom>
          <a:solidFill>
            <a:srgbClr val="FFFFFF">
              <a:alpha val="5000"/>
            </a:srgbClr>
          </a:solidFill>
          <a:ln/>
        </p:spPr>
        <p:txBody>
          <a:bodyPr wrap="none" rtlCol="0" anchor="t"/>
          <a:lstStyle/>
          <a:p>
            <a:pPr indent="0" marL="0">
              <a:buNone/>
            </a:pPr>
            <a:endParaRPr lang="en-US" dirty="0"/>
          </a:p>
        </p:txBody>
      </p:sp>
      <p:sp>
        <p:nvSpPr>
          <p:cNvPr id="68" name="Text 62"/>
          <p:cNvSpPr/>
          <p:nvPr/>
        </p:nvSpPr>
        <p:spPr>
          <a:xfrm>
            <a:off x="372070" y="3514874"/>
            <a:ext cx="9239845" cy="97036"/>
          </a:xfrm>
          <a:prstGeom prst="rect">
            <a:avLst/>
          </a:prstGeom>
          <a:noFill/>
          <a:ln/>
        </p:spPr>
        <p:txBody>
          <a:bodyPr wrap="none" lIns="0" tIns="0" rIns="0" bIns="0" rtlCol="0" anchor="t"/>
          <a:lstStyle/>
          <a:p>
            <a:pPr algn="l" indent="0" marL="0">
              <a:lnSpc>
                <a:spcPts val="765"/>
              </a:lnSpc>
              <a:buNone/>
            </a:pPr>
            <a:r>
              <a:rPr lang="en-US" sz="510" b="1" spc="102" kern="0" dirty="0">
                <a:solidFill>
                  <a:srgbClr val="8A9BBF"/>
                </a:solidFill>
                <a:latin typeface="Calibri" pitchFamily="34" charset="0"/>
                <a:ea typeface="Calibri" pitchFamily="34" charset="-122"/>
                <a:cs typeface="Calibri" pitchFamily="34" charset="-120"/>
              </a:rPr>
              <a:t>KEY COMMERCIAL CHARACTERISTICS</a:t>
            </a:r>
            <a:endParaRPr lang="en-US" sz="510" dirty="0"/>
          </a:p>
        </p:txBody>
      </p:sp>
      <p:sp>
        <p:nvSpPr>
          <p:cNvPr id="69" name="Text 63"/>
          <p:cNvSpPr/>
          <p:nvPr/>
        </p:nvSpPr>
        <p:spPr>
          <a:xfrm>
            <a:off x="372070" y="3769370"/>
            <a:ext cx="8399859" cy="654695"/>
          </a:xfrm>
          <a:prstGeom prst="roundRect">
            <a:avLst>
              <a:gd name="adj" fmla="val 10863"/>
            </a:avLst>
          </a:prstGeom>
          <a:solidFill>
            <a:srgbClr val="1A6FFF">
              <a:alpha val="4000"/>
            </a:srgbClr>
          </a:solidFill>
          <a:ln w="9525">
            <a:solidFill>
              <a:srgbClr val="1A6FFF">
                <a:alpha val="15000"/>
              </a:srgbClr>
            </a:solidFill>
          </a:ln>
        </p:spPr>
        <p:txBody>
          <a:bodyPr wrap="square" rtlCol="0" anchor="t"/>
          <a:lstStyle/>
          <a:p>
            <a:pPr indent="0" marL="0">
              <a:buNone/>
            </a:pPr>
            <a:endParaRPr lang="en-US" dirty="0"/>
          </a:p>
        </p:txBody>
      </p:sp>
      <p:pic>
        <p:nvPicPr>
          <p:cNvPr id="70"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1634" y="3898487"/>
            <a:ext cx="132588" cy="132588"/>
          </a:xfrm>
          <a:prstGeom prst="rect">
            <a:avLst/>
          </a:prstGeom>
        </p:spPr>
      </p:pic>
      <p:sp>
        <p:nvSpPr>
          <p:cNvPr id="71" name="Text 64"/>
          <p:cNvSpPr/>
          <p:nvPr/>
        </p:nvSpPr>
        <p:spPr>
          <a:xfrm>
            <a:off x="681782" y="3879205"/>
            <a:ext cx="1374681" cy="157460"/>
          </a:xfrm>
          <a:prstGeom prst="rect">
            <a:avLst/>
          </a:prstGeom>
          <a:noFill/>
          <a:ln/>
        </p:spPr>
        <p:txBody>
          <a:bodyPr wrap="none" lIns="0" tIns="0" rIns="0" bIns="0" rtlCol="0" anchor="ctr"/>
          <a:lstStyle/>
          <a:p>
            <a:pPr algn="l" indent="0" marL="0">
              <a:lnSpc>
                <a:spcPts val="1240"/>
              </a:lnSpc>
              <a:buNone/>
            </a:pPr>
            <a:r>
              <a:rPr lang="en-US" sz="1240" b="1" spc="-12" kern="0" dirty="0">
                <a:solidFill>
                  <a:srgbClr val="1A6FFF"/>
                </a:solidFill>
                <a:latin typeface="Calibri Light" pitchFamily="34" charset="0"/>
                <a:ea typeface="Calibri Light" pitchFamily="34" charset="-122"/>
                <a:cs typeface="Calibri Light" pitchFamily="34" charset="-120"/>
              </a:rPr>
              <a:t>Enterprise-Direct</a:t>
            </a:r>
            <a:endParaRPr lang="en-US" sz="1240" dirty="0"/>
          </a:p>
        </p:txBody>
      </p:sp>
      <p:sp>
        <p:nvSpPr>
          <p:cNvPr id="72" name="Text 65"/>
          <p:cNvSpPr/>
          <p:nvPr/>
        </p:nvSpPr>
        <p:spPr>
          <a:xfrm>
            <a:off x="525066" y="4079677"/>
            <a:ext cx="2757220" cy="106710"/>
          </a:xfrm>
          <a:prstGeom prst="rect">
            <a:avLst/>
          </a:prstGeom>
          <a:noFill/>
          <a:ln/>
        </p:spPr>
        <p:txBody>
          <a:bodyPr wrap="none" lIns="0" tIns="0" rIns="0" bIns="0" rtlCol="0" anchor="t"/>
          <a:lstStyle/>
          <a:p>
            <a:pPr algn="l" indent="0" marL="0">
              <a:lnSpc>
                <a:spcPts val="840"/>
              </a:lnSpc>
              <a:buNone/>
            </a:pPr>
            <a:r>
              <a:rPr lang="en-US" sz="560" b="1" spc="84" kern="0" dirty="0">
                <a:solidFill>
                  <a:srgbClr val="F0F4FF"/>
                </a:solidFill>
                <a:latin typeface="Calibri" pitchFamily="34" charset="0"/>
                <a:ea typeface="Calibri" pitchFamily="34" charset="-122"/>
                <a:cs typeface="Calibri" pitchFamily="34" charset="-120"/>
              </a:rPr>
              <a:t>SALES MOTION</a:t>
            </a:r>
            <a:endParaRPr lang="en-US" sz="560" dirty="0"/>
          </a:p>
        </p:txBody>
      </p:sp>
      <p:sp>
        <p:nvSpPr>
          <p:cNvPr id="73" name="Text 66"/>
          <p:cNvSpPr/>
          <p:nvPr/>
        </p:nvSpPr>
        <p:spPr>
          <a:xfrm>
            <a:off x="525066" y="4207966"/>
            <a:ext cx="2757220" cy="106263"/>
          </a:xfrm>
          <a:prstGeom prst="rect">
            <a:avLst/>
          </a:prstGeom>
          <a:noFill/>
          <a:ln/>
        </p:spPr>
        <p:txBody>
          <a:bodyPr wrap="none" lIns="0" tIns="0" rIns="0" bIns="0" rtlCol="0" anchor="t"/>
          <a:lstStyle/>
          <a:p>
            <a:pPr algn="l" indent="0" marL="0">
              <a:lnSpc>
                <a:spcPts val="837"/>
              </a:lnSpc>
              <a:buNone/>
            </a:pPr>
            <a:r>
              <a:rPr lang="en-US" sz="620" dirty="0">
                <a:solidFill>
                  <a:srgbClr val="8A9BBF"/>
                </a:solidFill>
                <a:latin typeface="Calibri" pitchFamily="34" charset="0"/>
                <a:ea typeface="Calibri" pitchFamily="34" charset="-122"/>
                <a:cs typeface="Calibri" pitchFamily="34" charset="-120"/>
              </a:rPr>
              <a:t>No SMB. No self-serve. Qualification-gated.</a:t>
            </a:r>
            <a:endParaRPr lang="en-US" sz="620" dirty="0"/>
          </a:p>
        </p:txBody>
      </p:sp>
      <p:pic>
        <p:nvPicPr>
          <p:cNvPr id="74"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95138" y="3898487"/>
            <a:ext cx="132588" cy="132588"/>
          </a:xfrm>
          <a:prstGeom prst="rect">
            <a:avLst/>
          </a:prstGeom>
        </p:spPr>
      </p:pic>
      <p:sp>
        <p:nvSpPr>
          <p:cNvPr id="75" name="Text 67"/>
          <p:cNvSpPr/>
          <p:nvPr/>
        </p:nvSpPr>
        <p:spPr>
          <a:xfrm>
            <a:off x="3475286" y="3879205"/>
            <a:ext cx="576099" cy="157460"/>
          </a:xfrm>
          <a:prstGeom prst="rect">
            <a:avLst/>
          </a:prstGeom>
          <a:noFill/>
          <a:ln/>
        </p:spPr>
        <p:txBody>
          <a:bodyPr wrap="none" lIns="0" tIns="0" rIns="0" bIns="0" rtlCol="0" anchor="ctr"/>
          <a:lstStyle/>
          <a:p>
            <a:pPr algn="l" indent="0" marL="0">
              <a:lnSpc>
                <a:spcPts val="1240"/>
              </a:lnSpc>
              <a:buNone/>
            </a:pPr>
            <a:r>
              <a:rPr lang="en-US" sz="1240" b="1" spc="-12" kern="0" dirty="0">
                <a:solidFill>
                  <a:srgbClr val="1A6FFF"/>
                </a:solidFill>
                <a:latin typeface="Calibri Light" pitchFamily="34" charset="0"/>
                <a:ea typeface="Calibri Light" pitchFamily="34" charset="-122"/>
                <a:cs typeface="Calibri Light" pitchFamily="34" charset="-120"/>
              </a:rPr>
              <a:t>Annual</a:t>
            </a:r>
            <a:endParaRPr lang="en-US" sz="1240" dirty="0"/>
          </a:p>
        </p:txBody>
      </p:sp>
      <p:sp>
        <p:nvSpPr>
          <p:cNvPr id="76" name="Text 68"/>
          <p:cNvSpPr/>
          <p:nvPr/>
        </p:nvSpPr>
        <p:spPr>
          <a:xfrm>
            <a:off x="3318570" y="4079677"/>
            <a:ext cx="2757383" cy="106710"/>
          </a:xfrm>
          <a:prstGeom prst="rect">
            <a:avLst/>
          </a:prstGeom>
          <a:noFill/>
          <a:ln/>
        </p:spPr>
        <p:txBody>
          <a:bodyPr wrap="none" lIns="0" tIns="0" rIns="0" bIns="0" rtlCol="0" anchor="t"/>
          <a:lstStyle/>
          <a:p>
            <a:pPr algn="l" indent="0" marL="0">
              <a:lnSpc>
                <a:spcPts val="840"/>
              </a:lnSpc>
              <a:buNone/>
            </a:pPr>
            <a:r>
              <a:rPr lang="en-US" sz="560" b="1" spc="84" kern="0" dirty="0">
                <a:solidFill>
                  <a:srgbClr val="F0F4FF"/>
                </a:solidFill>
                <a:latin typeface="Calibri" pitchFamily="34" charset="0"/>
                <a:ea typeface="Calibri" pitchFamily="34" charset="-122"/>
                <a:cs typeface="Calibri" pitchFamily="34" charset="-120"/>
              </a:rPr>
              <a:t>CONTRACT STRUCTURE</a:t>
            </a:r>
            <a:endParaRPr lang="en-US" sz="560" dirty="0"/>
          </a:p>
        </p:txBody>
      </p:sp>
      <p:sp>
        <p:nvSpPr>
          <p:cNvPr id="77" name="Text 69"/>
          <p:cNvSpPr/>
          <p:nvPr/>
        </p:nvSpPr>
        <p:spPr>
          <a:xfrm>
            <a:off x="3318570" y="4207966"/>
            <a:ext cx="2757383" cy="106263"/>
          </a:xfrm>
          <a:prstGeom prst="rect">
            <a:avLst/>
          </a:prstGeom>
          <a:noFill/>
          <a:ln/>
        </p:spPr>
        <p:txBody>
          <a:bodyPr wrap="none" lIns="0" tIns="0" rIns="0" bIns="0" rtlCol="0" anchor="t"/>
          <a:lstStyle/>
          <a:p>
            <a:pPr algn="l" indent="0" marL="0">
              <a:lnSpc>
                <a:spcPts val="837"/>
              </a:lnSpc>
              <a:buNone/>
            </a:pPr>
            <a:r>
              <a:rPr lang="en-US" sz="620" dirty="0">
                <a:solidFill>
                  <a:srgbClr val="8A9BBF"/>
                </a:solidFill>
                <a:latin typeface="Calibri" pitchFamily="34" charset="0"/>
                <a:ea typeface="Calibri" pitchFamily="34" charset="-122"/>
                <a:cs typeface="Calibri" pitchFamily="34" charset="-120"/>
              </a:rPr>
              <a:t>Governance-aligned renewal drivers.</a:t>
            </a:r>
            <a:endParaRPr lang="en-US" sz="620" dirty="0"/>
          </a:p>
        </p:txBody>
      </p:sp>
      <p:pic>
        <p:nvPicPr>
          <p:cNvPr id="78"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088791" y="3898487"/>
            <a:ext cx="132588" cy="132588"/>
          </a:xfrm>
          <a:prstGeom prst="rect">
            <a:avLst/>
          </a:prstGeom>
        </p:spPr>
      </p:pic>
      <p:sp>
        <p:nvSpPr>
          <p:cNvPr id="79" name="Text 70"/>
          <p:cNvSpPr/>
          <p:nvPr/>
        </p:nvSpPr>
        <p:spPr>
          <a:xfrm>
            <a:off x="6268938" y="3879205"/>
            <a:ext cx="792034" cy="157460"/>
          </a:xfrm>
          <a:prstGeom prst="rect">
            <a:avLst/>
          </a:prstGeom>
          <a:noFill/>
          <a:ln/>
        </p:spPr>
        <p:txBody>
          <a:bodyPr wrap="none" lIns="0" tIns="0" rIns="0" bIns="0" rtlCol="0" anchor="ctr"/>
          <a:lstStyle/>
          <a:p>
            <a:pPr algn="l" indent="0" marL="0">
              <a:lnSpc>
                <a:spcPts val="1240"/>
              </a:lnSpc>
              <a:buNone/>
            </a:pPr>
            <a:r>
              <a:rPr lang="en-US" sz="1240" b="1" spc="-12" kern="0" dirty="0">
                <a:solidFill>
                  <a:srgbClr val="1A6FFF"/>
                </a:solidFill>
                <a:latin typeface="Calibri Light" pitchFamily="34" charset="0"/>
                <a:ea typeface="Calibri Light" pitchFamily="34" charset="-122"/>
                <a:cs typeface="Calibri Light" pitchFamily="34" charset="-120"/>
              </a:rPr>
              <a:t>NDA-First</a:t>
            </a:r>
            <a:endParaRPr lang="en-US" sz="1240" dirty="0"/>
          </a:p>
        </p:txBody>
      </p:sp>
      <p:sp>
        <p:nvSpPr>
          <p:cNvPr id="80" name="Text 71"/>
          <p:cNvSpPr/>
          <p:nvPr/>
        </p:nvSpPr>
        <p:spPr>
          <a:xfrm>
            <a:off x="6112222" y="4079677"/>
            <a:ext cx="2757220" cy="106710"/>
          </a:xfrm>
          <a:prstGeom prst="rect">
            <a:avLst/>
          </a:prstGeom>
          <a:noFill/>
          <a:ln/>
        </p:spPr>
        <p:txBody>
          <a:bodyPr wrap="none" lIns="0" tIns="0" rIns="0" bIns="0" rtlCol="0" anchor="t"/>
          <a:lstStyle/>
          <a:p>
            <a:pPr algn="l" indent="0" marL="0">
              <a:lnSpc>
                <a:spcPts val="840"/>
              </a:lnSpc>
              <a:buNone/>
            </a:pPr>
            <a:r>
              <a:rPr lang="en-US" sz="560" b="1" spc="84" kern="0" dirty="0">
                <a:solidFill>
                  <a:srgbClr val="F0F4FF"/>
                </a:solidFill>
                <a:latin typeface="Calibri" pitchFamily="34" charset="0"/>
                <a:ea typeface="Calibri" pitchFamily="34" charset="-122"/>
                <a:cs typeface="Calibri" pitchFamily="34" charset="-120"/>
              </a:rPr>
              <a:t>ENGAGEMENT MODEL</a:t>
            </a:r>
            <a:endParaRPr lang="en-US" sz="560" dirty="0"/>
          </a:p>
        </p:txBody>
      </p:sp>
      <p:sp>
        <p:nvSpPr>
          <p:cNvPr id="81" name="Text 72"/>
          <p:cNvSpPr/>
          <p:nvPr/>
        </p:nvSpPr>
        <p:spPr>
          <a:xfrm>
            <a:off x="6112222" y="4207966"/>
            <a:ext cx="2757220" cy="106263"/>
          </a:xfrm>
          <a:prstGeom prst="rect">
            <a:avLst/>
          </a:prstGeom>
          <a:noFill/>
          <a:ln/>
        </p:spPr>
        <p:txBody>
          <a:bodyPr wrap="none" lIns="0" tIns="0" rIns="0" bIns="0" rtlCol="0" anchor="t"/>
          <a:lstStyle/>
          <a:p>
            <a:pPr algn="l" indent="0" marL="0">
              <a:lnSpc>
                <a:spcPts val="837"/>
              </a:lnSpc>
              <a:buNone/>
            </a:pPr>
            <a:r>
              <a:rPr lang="en-US" sz="620" dirty="0">
                <a:solidFill>
                  <a:srgbClr val="8A9BBF"/>
                </a:solidFill>
                <a:latin typeface="Calibri" pitchFamily="34" charset="0"/>
                <a:ea typeface="Calibri" pitchFamily="34" charset="-122"/>
                <a:cs typeface="Calibri" pitchFamily="34" charset="-120"/>
              </a:rPr>
              <a:t>All enterprise discussions under mutual NDA.</a:t>
            </a:r>
            <a:endParaRPr lang="en-US" sz="620" dirty="0"/>
          </a:p>
        </p:txBody>
      </p:sp>
      <p:sp>
        <p:nvSpPr>
          <p:cNvPr id="82" name="Text 73"/>
          <p:cNvSpPr/>
          <p:nvPr/>
        </p:nvSpPr>
        <p:spPr>
          <a:xfrm>
            <a:off x="372070" y="4836170"/>
            <a:ext cx="1539538" cy="106710"/>
          </a:xfrm>
          <a:prstGeom prst="rect">
            <a:avLst/>
          </a:prstGeom>
          <a:noFill/>
          <a:ln/>
        </p:spPr>
        <p:txBody>
          <a:bodyPr wrap="none" lIns="0" tIns="0" rIns="0" bIns="0" rtlCol="0" anchor="ctr"/>
          <a:lstStyle/>
          <a:p>
            <a:pPr algn="l" indent="0" marL="0">
              <a:lnSpc>
                <a:spcPts val="840"/>
              </a:lnSpc>
              <a:buNone/>
            </a:pPr>
            <a:r>
              <a:rPr lang="en-US" sz="560" b="1" spc="112" kern="0" dirty="0">
                <a:solidFill>
                  <a:srgbClr val="8A9BBF">
                    <a:alpha val="45000"/>
                  </a:srgbClr>
                </a:solidFill>
                <a:latin typeface="Calibri" pitchFamily="34" charset="0"/>
                <a:ea typeface="Calibri" pitchFamily="34" charset="-122"/>
                <a:cs typeface="Calibri" pitchFamily="34" charset="-120"/>
              </a:rPr>
              <a:t>DTOS PULSE · CONFIDENTIAL</a:t>
            </a:r>
            <a:endParaRPr lang="en-US" sz="560" dirty="0"/>
          </a:p>
        </p:txBody>
      </p:sp>
      <p:sp>
        <p:nvSpPr>
          <p:cNvPr id="83" name="Text 74"/>
          <p:cNvSpPr/>
          <p:nvPr/>
        </p:nvSpPr>
        <p:spPr>
          <a:xfrm>
            <a:off x="5286524" y="4836170"/>
            <a:ext cx="3833946" cy="106710"/>
          </a:xfrm>
          <a:prstGeom prst="rect">
            <a:avLst/>
          </a:prstGeom>
          <a:noFill/>
          <a:ln/>
        </p:spPr>
        <p:txBody>
          <a:bodyPr wrap="none" lIns="0" tIns="0" rIns="0" bIns="0" rtlCol="0" anchor="ctr"/>
          <a:lstStyle/>
          <a:p>
            <a:pPr algn="l" indent="0" marL="0">
              <a:lnSpc>
                <a:spcPts val="840"/>
              </a:lnSpc>
              <a:buNone/>
            </a:pPr>
            <a:r>
              <a:rPr lang="en-US" sz="560" spc="28" kern="0" dirty="0">
                <a:solidFill>
                  <a:srgbClr val="8A9BBF">
                    <a:alpha val="35000"/>
                  </a:srgbClr>
                </a:solidFill>
                <a:latin typeface="Calibri" pitchFamily="34" charset="0"/>
                <a:ea typeface="Calibri" pitchFamily="34" charset="-122"/>
                <a:cs typeface="Calibri" pitchFamily="34" charset="-120"/>
              </a:rPr>
              <a:t>Multi-layer revenue architecture · Enterprise-grade contract structure · NDA-protected engagements</a:t>
            </a:r>
            <a:endParaRPr lang="en-US" sz="56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7000"/>
                </a:srgbClr>
              </a:gs>
              <a:gs pos="60000">
                <a:srgbClr val="000000">
                  <a:alpha val="0"/>
                </a:srgbClr>
              </a:gs>
            </a:gsLst>
            <a:path path="circle">
              <a:fillToRect l="50000" t="100000" r="50000" b="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F0C040">
                  <a:alpha val="4000"/>
                </a:srgbClr>
              </a:gs>
              <a:gs pos="50000">
                <a:srgbClr val="000000">
                  <a:alpha val="0"/>
                </a:srgbClr>
              </a:gs>
            </a:gsLst>
            <a:path path="circle">
              <a:fillToRect l="20000" t="-10000" r="80000" b="110000"/>
            </a:path>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1A6FFF">
                  <a:alpha val="5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5" name="Text 3"/>
          <p:cNvSpPr/>
          <p:nvPr/>
        </p:nvSpPr>
        <p:spPr>
          <a:xfrm>
            <a:off x="400050" y="200620"/>
            <a:ext cx="2200561" cy="168920"/>
          </a:xfrm>
          <a:prstGeom prst="roundRect">
            <a:avLst>
              <a:gd name="adj" fmla="val 84958"/>
            </a:avLst>
          </a:prstGeom>
          <a:noFill/>
          <a:ln w="9525">
            <a:solidFill>
              <a:srgbClr val="1A6FFF">
                <a:alpha val="40000"/>
              </a:srgbClr>
            </a:solidFill>
          </a:ln>
        </p:spPr>
        <p:txBody>
          <a:bodyPr wrap="none" lIns="186373" tIns="21590" rIns="86360" bIns="21590" rtlCol="0" anchor="ctr"/>
          <a:lstStyle/>
          <a:p>
            <a:pPr algn="l" indent="0" marL="0">
              <a:buNone/>
            </a:pPr>
            <a:r>
              <a:rPr lang="en-US" sz="560" b="1" spc="101" kern="0" dirty="0">
                <a:solidFill>
                  <a:srgbClr val="1A6FFF"/>
                </a:solidFill>
                <a:latin typeface="Calibri" pitchFamily="34" charset="0"/>
                <a:ea typeface="Calibri" pitchFamily="34" charset="-122"/>
                <a:cs typeface="Calibri" pitchFamily="34" charset="-120"/>
              </a:rPr>
              <a:t>DTOS PULSE · TRACTION &amp; INVESTMENT</a:t>
            </a:r>
            <a:endParaRPr lang="en-US" sz="560" dirty="0"/>
          </a:p>
        </p:txBody>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51033" y="218712"/>
            <a:ext cx="132588" cy="132588"/>
          </a:xfrm>
          <a:prstGeom prst="rect">
            <a:avLst/>
          </a:prstGeom>
        </p:spPr>
      </p:pic>
      <p:sp>
        <p:nvSpPr>
          <p:cNvPr id="7" name="Text 4"/>
          <p:cNvSpPr/>
          <p:nvPr/>
        </p:nvSpPr>
        <p:spPr>
          <a:xfrm>
            <a:off x="400050" y="412700"/>
            <a:ext cx="2725019" cy="266849"/>
          </a:xfrm>
          <a:prstGeom prst="rect">
            <a:avLst/>
          </a:prstGeom>
          <a:noFill/>
          <a:ln/>
        </p:spPr>
        <p:txBody>
          <a:bodyPr wrap="none" lIns="0" tIns="0" rIns="0" bIns="0" rtlCol="0" anchor="t"/>
          <a:lstStyle/>
          <a:p>
            <a:pPr algn="l" indent="0" marL="0">
              <a:lnSpc>
                <a:spcPts val="2101"/>
              </a:lnSpc>
              <a:buNone/>
            </a:pPr>
            <a:r>
              <a:rPr lang="en-US" sz="1910" b="1" spc="-19" kern="0" dirty="0">
                <a:solidFill>
                  <a:srgbClr val="F0F4FF"/>
                </a:solidFill>
                <a:latin typeface="Calibri Light" pitchFamily="34" charset="0"/>
                <a:ea typeface="Calibri Light" pitchFamily="34" charset="-122"/>
                <a:cs typeface="Calibri Light" pitchFamily="34" charset="-120"/>
              </a:rPr>
              <a:t>Traction &amp; Investment.</a:t>
            </a:r>
            <a:endParaRPr lang="en-US" sz="1910" dirty="0"/>
          </a:p>
        </p:txBody>
      </p:sp>
      <p:sp>
        <p:nvSpPr>
          <p:cNvPr id="8" name="Text 5"/>
          <p:cNvSpPr/>
          <p:nvPr/>
        </p:nvSpPr>
        <p:spPr>
          <a:xfrm>
            <a:off x="3061097" y="527000"/>
            <a:ext cx="2821067" cy="150465"/>
          </a:xfrm>
          <a:prstGeom prst="rect">
            <a:avLst/>
          </a:prstGeom>
          <a:noFill/>
          <a:ln/>
        </p:spPr>
        <p:txBody>
          <a:bodyPr wrap="none" lIns="0" tIns="0" rIns="0" bIns="0" rtlCol="0" anchor="ctr"/>
          <a:lstStyle/>
          <a:p>
            <a:pPr algn="l" indent="0" marL="0">
              <a:lnSpc>
                <a:spcPts val="1185"/>
              </a:lnSpc>
              <a:buNone/>
            </a:pPr>
            <a:r>
              <a:rPr lang="en-US" sz="790" dirty="0">
                <a:solidFill>
                  <a:srgbClr val="8A9BBF"/>
                </a:solidFill>
                <a:latin typeface="Calibri" pitchFamily="34" charset="0"/>
                <a:ea typeface="Calibri" pitchFamily="34" charset="-122"/>
                <a:cs typeface="Calibri" pitchFamily="34" charset="-120"/>
              </a:rPr>
              <a:t>Building the infrastructure layer for a category we define.</a:t>
            </a:r>
            <a:endParaRPr lang="en-US" sz="790" dirty="0"/>
          </a:p>
        </p:txBody>
      </p:sp>
      <p:sp>
        <p:nvSpPr>
          <p:cNvPr id="9" name="Text 6"/>
          <p:cNvSpPr/>
          <p:nvPr/>
        </p:nvSpPr>
        <p:spPr>
          <a:xfrm>
            <a:off x="400050" y="750540"/>
            <a:ext cx="8343900" cy="7590"/>
          </a:xfrm>
          <a:prstGeom prst="rect">
            <a:avLst/>
          </a:prstGeom>
          <a:gradFill rotWithShape="1">
            <a:gsLst>
              <a:gs pos="0">
                <a:srgbClr val="000000">
                  <a:alpha val="0"/>
                </a:srgbClr>
              </a:gs>
              <a:gs pos="33333">
                <a:srgbClr val="1A6FFF">
                  <a:alpha val="30000"/>
                </a:srgbClr>
              </a:gs>
              <a:gs pos="66667">
                <a:srgbClr val="F0C040">
                  <a:alpha val="20000"/>
                </a:srgbClr>
              </a:gs>
              <a:gs pos="100000">
                <a:srgbClr val="000000">
                  <a:alpha val="0"/>
                </a:srgbClr>
              </a:gs>
            </a:gsLst>
            <a:lin ang="0" scaled="1"/>
          </a:gradFill>
          <a:ln/>
        </p:spPr>
        <p:txBody>
          <a:bodyPr wrap="none" rtlCol="0" anchor="t"/>
          <a:lstStyle/>
          <a:p>
            <a:pPr indent="0" marL="0">
              <a:buNone/>
            </a:pPr>
            <a:endParaRPr lang="en-US" dirty="0"/>
          </a:p>
        </p:txBody>
      </p:sp>
      <p:sp>
        <p:nvSpPr>
          <p:cNvPr id="10" name="Text 7"/>
          <p:cNvSpPr/>
          <p:nvPr/>
        </p:nvSpPr>
        <p:spPr>
          <a:xfrm>
            <a:off x="400050" y="872430"/>
            <a:ext cx="9178290" cy="97036"/>
          </a:xfrm>
          <a:prstGeom prst="rect">
            <a:avLst/>
          </a:prstGeom>
          <a:noFill/>
          <a:ln/>
        </p:spPr>
        <p:txBody>
          <a:bodyPr wrap="none" lIns="0" tIns="0" rIns="0" bIns="0" rtlCol="0" anchor="t"/>
          <a:lstStyle/>
          <a:p>
            <a:pPr algn="l" indent="0" marL="0">
              <a:lnSpc>
                <a:spcPts val="765"/>
              </a:lnSpc>
              <a:buNone/>
            </a:pPr>
            <a:r>
              <a:rPr lang="en-US" sz="510" b="1" spc="102" kern="0" dirty="0">
                <a:solidFill>
                  <a:srgbClr val="8A9BBF"/>
                </a:solidFill>
                <a:latin typeface="Calibri" pitchFamily="34" charset="0"/>
                <a:ea typeface="Calibri" pitchFamily="34" charset="-122"/>
                <a:cs typeface="Calibri" pitchFamily="34" charset="-120"/>
              </a:rPr>
              <a:t>MILESTONES &amp; TRACTION</a:t>
            </a:r>
            <a:endParaRPr lang="en-US" sz="510" dirty="0"/>
          </a:p>
        </p:txBody>
      </p:sp>
      <p:sp>
        <p:nvSpPr>
          <p:cNvPr id="11" name="Text 8"/>
          <p:cNvSpPr/>
          <p:nvPr/>
        </p:nvSpPr>
        <p:spPr>
          <a:xfrm>
            <a:off x="585341" y="1133029"/>
            <a:ext cx="7973318" cy="13841"/>
          </a:xfrm>
          <a:prstGeom prst="rect">
            <a:avLst/>
          </a:prstGeom>
          <a:gradFill rotWithShape="1">
            <a:gsLst>
              <a:gs pos="0">
                <a:srgbClr val="1A6FFF"/>
              </a:gs>
              <a:gs pos="48000">
                <a:srgbClr val="1A6FFF"/>
              </a:gs>
              <a:gs pos="48000">
                <a:srgbClr val="F0C040"/>
              </a:gs>
              <a:gs pos="60000">
                <a:srgbClr val="F0C040"/>
              </a:gs>
              <a:gs pos="60000">
                <a:srgbClr val="6B7FA3">
                  <a:alpha val="40000"/>
                </a:srgbClr>
              </a:gs>
              <a:gs pos="100000">
                <a:srgbClr val="6B7FA3">
                  <a:alpha val="40000"/>
                </a:srgbClr>
              </a:gs>
            </a:gsLst>
            <a:lin ang="0" scaled="1"/>
          </a:gradFill>
          <a:ln/>
        </p:spPr>
        <p:txBody>
          <a:bodyPr wrap="none" rtlCol="0" anchor="t"/>
          <a:lstStyle/>
          <a:p>
            <a:pPr indent="0" marL="0">
              <a:buNone/>
            </a:pPr>
            <a:endParaRPr lang="en-US" dirty="0"/>
          </a:p>
        </p:txBody>
      </p:sp>
      <p:sp>
        <p:nvSpPr>
          <p:cNvPr id="12" name="Text 9"/>
          <p:cNvSpPr/>
          <p:nvPr/>
        </p:nvSpPr>
        <p:spPr>
          <a:xfrm>
            <a:off x="400050" y="2256383"/>
            <a:ext cx="8343900" cy="7590"/>
          </a:xfrm>
          <a:prstGeom prst="rect">
            <a:avLst/>
          </a:prstGeom>
          <a:gradFill rotWithShape="1">
            <a:gsLst>
              <a:gs pos="0">
                <a:srgbClr val="000000">
                  <a:alpha val="0"/>
                </a:srgbClr>
              </a:gs>
              <a:gs pos="50000">
                <a:srgbClr val="1A6FFF">
                  <a:alpha val="25000"/>
                </a:srgbClr>
              </a:gs>
              <a:gs pos="100000">
                <a:srgbClr val="000000">
                  <a:alpha val="0"/>
                </a:srgbClr>
              </a:gs>
            </a:gsLst>
            <a:lin ang="0" scaled="1"/>
          </a:gradFill>
          <a:ln/>
        </p:spPr>
        <p:txBody>
          <a:bodyPr wrap="none" rtlCol="0" anchor="t"/>
          <a:lstStyle/>
          <a:p>
            <a:pPr indent="0" marL="0">
              <a:buNone/>
            </a:pPr>
            <a:endParaRPr lang="en-US" dirty="0"/>
          </a:p>
        </p:txBody>
      </p:sp>
      <p:sp>
        <p:nvSpPr>
          <p:cNvPr id="13" name="Text 10"/>
          <p:cNvSpPr/>
          <p:nvPr/>
        </p:nvSpPr>
        <p:spPr>
          <a:xfrm>
            <a:off x="478334" y="2334964"/>
            <a:ext cx="443820" cy="97036"/>
          </a:xfrm>
          <a:prstGeom prst="rect">
            <a:avLst/>
          </a:prstGeom>
          <a:noFill/>
          <a:ln/>
        </p:spPr>
        <p:txBody>
          <a:bodyPr wrap="none" lIns="0" tIns="0" rIns="0" bIns="0" rtlCol="0" anchor="ctr"/>
          <a:lstStyle/>
          <a:p>
            <a:pPr algn="l" indent="0" marL="0">
              <a:lnSpc>
                <a:spcPts val="765"/>
              </a:lnSpc>
              <a:buNone/>
            </a:pPr>
            <a:r>
              <a:rPr lang="en-US" sz="510" b="1" spc="102" kern="0" dirty="0">
                <a:solidFill>
                  <a:srgbClr val="8A9BBF"/>
                </a:solidFill>
                <a:latin typeface="Calibri" pitchFamily="34" charset="0"/>
                <a:ea typeface="Calibri" pitchFamily="34" charset="-122"/>
                <a:cs typeface="Calibri" pitchFamily="34" charset="-120"/>
              </a:rPr>
              <a:t>THE ASK</a:t>
            </a:r>
            <a:endParaRPr lang="en-US" sz="510" dirty="0"/>
          </a:p>
        </p:txBody>
      </p:sp>
      <p:pic>
        <p:nvPicPr>
          <p:cNvPr id="14"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5187" y="2317188"/>
            <a:ext cx="132588" cy="132588"/>
          </a:xfrm>
          <a:prstGeom prst="rect">
            <a:avLst/>
          </a:prstGeom>
        </p:spPr>
      </p:pic>
      <p:sp>
        <p:nvSpPr>
          <p:cNvPr id="15" name="Text 11"/>
          <p:cNvSpPr/>
          <p:nvPr/>
        </p:nvSpPr>
        <p:spPr>
          <a:xfrm>
            <a:off x="400050" y="2502991"/>
            <a:ext cx="2243733" cy="1110555"/>
          </a:xfrm>
          <a:prstGeom prst="roundRect">
            <a:avLst>
              <a:gd name="adj" fmla="val 6404"/>
            </a:avLst>
          </a:prstGeom>
          <a:gradFill rotWithShape="1">
            <a:gsLst>
              <a:gs pos="0">
                <a:srgbClr val="1A6FFF">
                  <a:alpha val="10000"/>
                </a:srgbClr>
              </a:gs>
              <a:gs pos="100000">
                <a:srgbClr val="0D1426">
                  <a:alpha val="95000"/>
                </a:srgbClr>
              </a:gs>
            </a:gsLst>
            <a:lin ang="3000000" scaled="1"/>
          </a:gradFill>
          <a:ln w="9525">
            <a:solidFill>
              <a:srgbClr val="1A6FFF">
                <a:alpha val="30000"/>
              </a:srgbClr>
            </a:solidFill>
          </a:ln>
        </p:spPr>
        <p:txBody>
          <a:bodyPr wrap="square" rtlCol="0" anchor="t"/>
          <a:lstStyle/>
          <a:p>
            <a:pPr indent="0" marL="0">
              <a:buNone/>
            </a:pPr>
            <a:endParaRPr lang="en-US" dirty="0"/>
          </a:p>
        </p:txBody>
      </p:sp>
      <p:sp>
        <p:nvSpPr>
          <p:cNvPr id="16" name="Text 12"/>
          <p:cNvSpPr/>
          <p:nvPr/>
        </p:nvSpPr>
        <p:spPr>
          <a:xfrm>
            <a:off x="553045" y="2640657"/>
            <a:ext cx="2131516" cy="100905"/>
          </a:xfrm>
          <a:prstGeom prst="rect">
            <a:avLst/>
          </a:prstGeom>
          <a:noFill/>
          <a:ln/>
        </p:spPr>
        <p:txBody>
          <a:bodyPr wrap="none" lIns="0" tIns="0" rIns="0" bIns="0" rtlCol="0" anchor="t"/>
          <a:lstStyle/>
          <a:p>
            <a:pPr algn="l" indent="0" marL="0">
              <a:lnSpc>
                <a:spcPts val="795"/>
              </a:lnSpc>
              <a:buNone/>
            </a:pPr>
            <a:r>
              <a:rPr lang="en-US" sz="530" b="1" spc="80" kern="0" dirty="0">
                <a:solidFill>
                  <a:srgbClr val="1A6FFF"/>
                </a:solidFill>
                <a:latin typeface="Calibri" pitchFamily="34" charset="0"/>
                <a:ea typeface="Calibri" pitchFamily="34" charset="-122"/>
                <a:cs typeface="Calibri" pitchFamily="34" charset="-120"/>
              </a:rPr>
              <a:t>INVESTMENT ROUND</a:t>
            </a:r>
            <a:endParaRPr lang="en-US" sz="530" dirty="0"/>
          </a:p>
        </p:txBody>
      </p:sp>
      <p:sp>
        <p:nvSpPr>
          <p:cNvPr id="17" name="Text 13"/>
          <p:cNvSpPr/>
          <p:nvPr/>
        </p:nvSpPr>
        <p:spPr>
          <a:xfrm>
            <a:off x="553045" y="2798713"/>
            <a:ext cx="2073384" cy="228600"/>
          </a:xfrm>
          <a:prstGeom prst="rect">
            <a:avLst/>
          </a:prstGeom>
          <a:noFill/>
          <a:ln/>
        </p:spPr>
        <p:txBody>
          <a:bodyPr wrap="none" lIns="0" tIns="0" rIns="0" bIns="0" rtlCol="0" anchor="t"/>
          <a:lstStyle/>
          <a:p>
            <a:pPr algn="l" indent="0" marL="0">
              <a:lnSpc>
                <a:spcPts val="1800"/>
              </a:lnSpc>
              <a:buNone/>
            </a:pPr>
            <a:r>
              <a:rPr lang="en-US" sz="1800" b="1" spc="-18" kern="0" dirty="0">
                <a:solidFill>
                  <a:srgbClr val="F0F4FF"/>
                </a:solidFill>
                <a:latin typeface="Calibri Light" pitchFamily="34" charset="0"/>
                <a:ea typeface="Calibri Light" pitchFamily="34" charset="-122"/>
                <a:cs typeface="Calibri Light" pitchFamily="34" charset="-120"/>
              </a:rPr>
              <a:t>[Round]</a:t>
            </a:r>
            <a:endParaRPr lang="en-US" sz="1800" dirty="0"/>
          </a:p>
        </p:txBody>
      </p:sp>
      <p:sp>
        <p:nvSpPr>
          <p:cNvPr id="18" name="Text 14"/>
          <p:cNvSpPr/>
          <p:nvPr/>
        </p:nvSpPr>
        <p:spPr>
          <a:xfrm>
            <a:off x="553045" y="3070473"/>
            <a:ext cx="1976497" cy="251281"/>
          </a:xfrm>
          <a:prstGeom prst="rect">
            <a:avLst/>
          </a:prstGeom>
          <a:noFill/>
          <a:ln/>
        </p:spPr>
        <p:txBody>
          <a:bodyPr wrap="square" lIns="0" tIns="0" rIns="0" bIns="0" rtlCol="0" anchor="t"/>
          <a:lstStyle/>
          <a:p>
            <a:pPr algn="l" indent="0" marL="0">
              <a:lnSpc>
                <a:spcPts val="943"/>
              </a:lnSpc>
              <a:buNone/>
            </a:pPr>
            <a:r>
              <a:rPr lang="en-US" sz="650" dirty="0">
                <a:solidFill>
                  <a:srgbClr val="8A9BBF"/>
                </a:solidFill>
                <a:latin typeface="Calibri" pitchFamily="34" charset="0"/>
                <a:ea typeface="Calibri" pitchFamily="34" charset="-122"/>
                <a:cs typeface="Calibri" pitchFamily="34" charset="-120"/>
              </a:rPr>
              <a:t>Investment Round — Details available under NDA to qualified investors.</a:t>
            </a:r>
            <a:endParaRPr lang="en-US" sz="650" dirty="0"/>
          </a:p>
        </p:txBody>
      </p:sp>
      <p:pic>
        <p:nvPicPr>
          <p:cNvPr id="19" name="Image 2" descr="preencoded.png">    </p:cNvPr>
          <p:cNvPicPr>
            <a:picLocks noChangeAspect="1"/>
          </p:cNvPicPr>
          <p:nvPr/>
        </p:nvPicPr>
        <p:blipFill>
          <a:blip r:embed="rId5">
            <a:alphaModFix amt="12000"/>
            <a:extLst>
              <a:ext uri="{96DAC541-7B7A-43D3-8B79-37D633B846F1}">
                <asvg:svgBlip xmlns:asvg="http://schemas.microsoft.com/office/drawing/2016/SVG/main" r:embed="rId6"/>
              </a:ext>
            </a:extLst>
          </a:blip>
          <a:stretch>
            <a:fillRect/>
          </a:stretch>
        </p:blipFill>
        <p:spPr>
          <a:xfrm>
            <a:off x="2348508" y="3332262"/>
            <a:ext cx="171450" cy="171450"/>
          </a:xfrm>
          <a:prstGeom prst="rect">
            <a:avLst/>
          </a:prstGeom>
        </p:spPr>
      </p:pic>
      <p:sp>
        <p:nvSpPr>
          <p:cNvPr id="20" name="Text 15"/>
          <p:cNvSpPr/>
          <p:nvPr/>
        </p:nvSpPr>
        <p:spPr>
          <a:xfrm>
            <a:off x="2771924" y="2502991"/>
            <a:ext cx="2921943" cy="1110555"/>
          </a:xfrm>
          <a:prstGeom prst="roundRect">
            <a:avLst>
              <a:gd name="adj" fmla="val 6404"/>
            </a:avLst>
          </a:prstGeom>
          <a:gradFill rotWithShape="1">
            <a:gsLst>
              <a:gs pos="0">
                <a:srgbClr val="1A6FFF">
                  <a:alpha val="10000"/>
                </a:srgbClr>
              </a:gs>
              <a:gs pos="100000">
                <a:srgbClr val="0D1426">
                  <a:alpha val="95000"/>
                </a:srgbClr>
              </a:gs>
            </a:gsLst>
            <a:lin ang="3000000" scaled="1"/>
          </a:gradFill>
          <a:ln w="9525">
            <a:solidFill>
              <a:srgbClr val="1A6FFF">
                <a:alpha val="30000"/>
              </a:srgbClr>
            </a:solidFill>
          </a:ln>
        </p:spPr>
        <p:txBody>
          <a:bodyPr wrap="square" rtlCol="0" anchor="t"/>
          <a:lstStyle/>
          <a:p>
            <a:pPr indent="0" marL="0">
              <a:buNone/>
            </a:pPr>
            <a:endParaRPr lang="en-US" dirty="0"/>
          </a:p>
        </p:txBody>
      </p:sp>
      <p:sp>
        <p:nvSpPr>
          <p:cNvPr id="21" name="Text 16"/>
          <p:cNvSpPr/>
          <p:nvPr/>
        </p:nvSpPr>
        <p:spPr>
          <a:xfrm>
            <a:off x="2924919" y="2640657"/>
            <a:ext cx="2877547" cy="100905"/>
          </a:xfrm>
          <a:prstGeom prst="rect">
            <a:avLst/>
          </a:prstGeom>
          <a:noFill/>
          <a:ln/>
        </p:spPr>
        <p:txBody>
          <a:bodyPr wrap="none" lIns="0" tIns="0" rIns="0" bIns="0" rtlCol="0" anchor="t"/>
          <a:lstStyle/>
          <a:p>
            <a:pPr algn="l" indent="0" marL="0">
              <a:lnSpc>
                <a:spcPts val="795"/>
              </a:lnSpc>
              <a:buNone/>
            </a:pPr>
            <a:r>
              <a:rPr lang="en-US" sz="530" b="1" spc="80" kern="0" dirty="0">
                <a:solidFill>
                  <a:srgbClr val="1A6FFF"/>
                </a:solidFill>
                <a:latin typeface="Calibri" pitchFamily="34" charset="0"/>
                <a:ea typeface="Calibri" pitchFamily="34" charset="-122"/>
                <a:cs typeface="Calibri" pitchFamily="34" charset="-120"/>
              </a:rPr>
              <a:t>USE OF FUNDS</a:t>
            </a:r>
            <a:endParaRPr lang="en-US" sz="530" dirty="0"/>
          </a:p>
        </p:txBody>
      </p:sp>
      <p:sp>
        <p:nvSpPr>
          <p:cNvPr id="22" name="Text 17"/>
          <p:cNvSpPr/>
          <p:nvPr/>
        </p:nvSpPr>
        <p:spPr>
          <a:xfrm>
            <a:off x="3011279" y="2798713"/>
            <a:ext cx="2782551" cy="158800"/>
          </a:xfrm>
          <a:prstGeom prst="rect">
            <a:avLst/>
          </a:prstGeom>
          <a:noFill/>
          <a:ln/>
        </p:spPr>
        <p:txBody>
          <a:bodyPr wrap="none" lIns="0" tIns="0" rIns="0" bIns="0" rtlCol="0" anchor="t"/>
          <a:lstStyle/>
          <a:p>
            <a:pPr algn="l" indent="0" marL="0">
              <a:lnSpc>
                <a:spcPts val="910"/>
              </a:lnSpc>
              <a:buNone/>
            </a:pPr>
            <a:r>
              <a:rPr lang="en-US" sz="650" dirty="0">
                <a:solidFill>
                  <a:srgbClr val="8A9BBF"/>
                </a:solidFill>
                <a:latin typeface="Calibri" pitchFamily="34" charset="0"/>
                <a:ea typeface="Calibri" pitchFamily="34" charset="-122"/>
                <a:cs typeface="Calibri" pitchFamily="34" charset="-120"/>
              </a:rPr>
              <a:t>Sealed execution infrastructure at scale</a:t>
            </a:r>
            <a:endParaRPr lang="en-US" sz="650" dirty="0"/>
          </a:p>
        </p:txBody>
      </p:sp>
      <p:sp>
        <p:nvSpPr>
          <p:cNvPr id="23" name="Text 18"/>
          <p:cNvSpPr/>
          <p:nvPr/>
        </p:nvSpPr>
        <p:spPr>
          <a:xfrm>
            <a:off x="3011279" y="2957513"/>
            <a:ext cx="2782551" cy="158800"/>
          </a:xfrm>
          <a:prstGeom prst="rect">
            <a:avLst/>
          </a:prstGeom>
          <a:noFill/>
          <a:ln/>
        </p:spPr>
        <p:txBody>
          <a:bodyPr wrap="none" lIns="0" tIns="0" rIns="0" bIns="0" rtlCol="0" anchor="t"/>
          <a:lstStyle/>
          <a:p>
            <a:pPr algn="l" indent="0" marL="0">
              <a:lnSpc>
                <a:spcPts val="910"/>
              </a:lnSpc>
              <a:buNone/>
            </a:pPr>
            <a:r>
              <a:rPr lang="en-US" sz="650" dirty="0">
                <a:solidFill>
                  <a:srgbClr val="8A9BBF"/>
                </a:solidFill>
                <a:latin typeface="Calibri" pitchFamily="34" charset="0"/>
                <a:ea typeface="Calibri" pitchFamily="34" charset="-122"/>
                <a:cs typeface="Calibri" pitchFamily="34" charset="-120"/>
              </a:rPr>
              <a:t>Sector Intelligence Module development</a:t>
            </a:r>
            <a:endParaRPr lang="en-US" sz="650" dirty="0"/>
          </a:p>
        </p:txBody>
      </p:sp>
      <p:sp>
        <p:nvSpPr>
          <p:cNvPr id="24" name="Text 19"/>
          <p:cNvSpPr/>
          <p:nvPr/>
        </p:nvSpPr>
        <p:spPr>
          <a:xfrm>
            <a:off x="3011279" y="3116312"/>
            <a:ext cx="2782551" cy="158800"/>
          </a:xfrm>
          <a:prstGeom prst="rect">
            <a:avLst/>
          </a:prstGeom>
          <a:noFill/>
          <a:ln/>
        </p:spPr>
        <p:txBody>
          <a:bodyPr wrap="none" lIns="0" tIns="0" rIns="0" bIns="0" rtlCol="0" anchor="t"/>
          <a:lstStyle/>
          <a:p>
            <a:pPr algn="l" indent="0" marL="0">
              <a:lnSpc>
                <a:spcPts val="910"/>
              </a:lnSpc>
              <a:buNone/>
            </a:pPr>
            <a:r>
              <a:rPr lang="en-US" sz="650" dirty="0">
                <a:solidFill>
                  <a:srgbClr val="8A9BBF"/>
                </a:solidFill>
                <a:latin typeface="Calibri" pitchFamily="34" charset="0"/>
                <a:ea typeface="Calibri" pitchFamily="34" charset="-122"/>
                <a:cs typeface="Calibri" pitchFamily="34" charset="-120"/>
              </a:rPr>
              <a:t>Enterprise sales and qualification capability</a:t>
            </a:r>
            <a:endParaRPr lang="en-US" sz="650" dirty="0"/>
          </a:p>
        </p:txBody>
      </p:sp>
      <p:sp>
        <p:nvSpPr>
          <p:cNvPr id="25" name="Text 20"/>
          <p:cNvSpPr/>
          <p:nvPr/>
        </p:nvSpPr>
        <p:spPr>
          <a:xfrm>
            <a:off x="3011279" y="3275112"/>
            <a:ext cx="2782551" cy="158800"/>
          </a:xfrm>
          <a:prstGeom prst="rect">
            <a:avLst/>
          </a:prstGeom>
          <a:noFill/>
          <a:ln/>
        </p:spPr>
        <p:txBody>
          <a:bodyPr wrap="none" lIns="0" tIns="0" rIns="0" bIns="0" rtlCol="0" anchor="t"/>
          <a:lstStyle/>
          <a:p>
            <a:pPr algn="l" indent="0" marL="0">
              <a:lnSpc>
                <a:spcPts val="910"/>
              </a:lnSpc>
              <a:buNone/>
            </a:pPr>
            <a:r>
              <a:rPr lang="en-US" sz="650" dirty="0">
                <a:solidFill>
                  <a:srgbClr val="8A9BBF"/>
                </a:solidFill>
                <a:latin typeface="Calibri" pitchFamily="34" charset="0"/>
                <a:ea typeface="Calibri" pitchFamily="34" charset="-122"/>
                <a:cs typeface="Calibri" pitchFamily="34" charset="-120"/>
              </a:rPr>
              <a:t>Independent architectural review program</a:t>
            </a:r>
            <a:endParaRPr lang="en-US" sz="650" dirty="0"/>
          </a:p>
        </p:txBody>
      </p:sp>
      <p:pic>
        <p:nvPicPr>
          <p:cNvPr id="26" name="Image 3" descr="preencoded.png">    </p:cNvPr>
          <p:cNvPicPr>
            <a:picLocks noChangeAspect="1"/>
          </p:cNvPicPr>
          <p:nvPr/>
        </p:nvPicPr>
        <p:blipFill>
          <a:blip r:embed="rId7">
            <a:alphaModFix amt="10000"/>
            <a:extLst>
              <a:ext uri="{96DAC541-7B7A-43D3-8B79-37D633B846F1}">
                <asvg:svgBlip xmlns:asvg="http://schemas.microsoft.com/office/drawing/2016/SVG/main" r:embed="rId8"/>
              </a:ext>
            </a:extLst>
          </a:blip>
          <a:stretch>
            <a:fillRect/>
          </a:stretch>
        </p:blipFill>
        <p:spPr>
          <a:xfrm>
            <a:off x="5390704" y="3324374"/>
            <a:ext cx="193328" cy="193328"/>
          </a:xfrm>
          <a:prstGeom prst="rect">
            <a:avLst/>
          </a:prstGeom>
        </p:spPr>
      </p:pic>
      <p:sp>
        <p:nvSpPr>
          <p:cNvPr id="27" name="Text 21"/>
          <p:cNvSpPr/>
          <p:nvPr/>
        </p:nvSpPr>
        <p:spPr>
          <a:xfrm>
            <a:off x="5822007" y="2502991"/>
            <a:ext cx="2921943" cy="1110555"/>
          </a:xfrm>
          <a:prstGeom prst="roundRect">
            <a:avLst>
              <a:gd name="adj" fmla="val 6404"/>
            </a:avLst>
          </a:prstGeom>
          <a:gradFill rotWithShape="1">
            <a:gsLst>
              <a:gs pos="0">
                <a:srgbClr val="F0C040">
                  <a:alpha val="8000"/>
                </a:srgbClr>
              </a:gs>
              <a:gs pos="100000">
                <a:srgbClr val="0D1426">
                  <a:alpha val="95000"/>
                </a:srgbClr>
              </a:gs>
            </a:gsLst>
            <a:lin ang="3000000" scaled="1"/>
          </a:gradFill>
          <a:ln w="9525">
            <a:solidFill>
              <a:srgbClr val="F0C040">
                <a:alpha val="28000"/>
              </a:srgbClr>
            </a:solidFill>
          </a:ln>
        </p:spPr>
        <p:txBody>
          <a:bodyPr wrap="square" rtlCol="0" anchor="t"/>
          <a:lstStyle/>
          <a:p>
            <a:pPr indent="0" marL="0">
              <a:buNone/>
            </a:pPr>
            <a:endParaRPr lang="en-US" dirty="0"/>
          </a:p>
        </p:txBody>
      </p:sp>
      <p:sp>
        <p:nvSpPr>
          <p:cNvPr id="28" name="Text 22"/>
          <p:cNvSpPr/>
          <p:nvPr/>
        </p:nvSpPr>
        <p:spPr>
          <a:xfrm>
            <a:off x="5975003" y="2640657"/>
            <a:ext cx="791813" cy="124718"/>
          </a:xfrm>
          <a:prstGeom prst="roundRect">
            <a:avLst>
              <a:gd name="adj" fmla="val 115068"/>
            </a:avLst>
          </a:prstGeom>
          <a:solidFill>
            <a:srgbClr val="F0C040">
              <a:alpha val="10000"/>
            </a:srgbClr>
          </a:solidFill>
          <a:ln/>
        </p:spPr>
        <p:txBody>
          <a:bodyPr wrap="none" lIns="143192" tIns="13970" rIns="64770" bIns="13970" rtlCol="0" anchor="ctr"/>
          <a:lstStyle/>
          <a:p>
            <a:pPr algn="l" indent="0" marL="0">
              <a:buNone/>
            </a:pPr>
            <a:r>
              <a:rPr lang="en-US" sz="510" b="1" spc="51" kern="0" dirty="0">
                <a:solidFill>
                  <a:srgbClr val="F0C040"/>
                </a:solidFill>
                <a:latin typeface="Calibri" pitchFamily="34" charset="0"/>
                <a:ea typeface="Calibri" pitchFamily="34" charset="-122"/>
                <a:cs typeface="Calibri" pitchFamily="34" charset="-120"/>
              </a:rPr>
              <a:t>STRATEGIC FIT</a:t>
            </a:r>
            <a:endParaRPr lang="en-US" sz="510" dirty="0"/>
          </a:p>
        </p:txBody>
      </p:sp>
      <p:pic>
        <p:nvPicPr>
          <p:cNvPr id="29"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94880" y="2636722"/>
            <a:ext cx="132588" cy="132588"/>
          </a:xfrm>
          <a:prstGeom prst="rect">
            <a:avLst/>
          </a:prstGeom>
        </p:spPr>
      </p:pic>
      <p:sp>
        <p:nvSpPr>
          <p:cNvPr id="30" name="Text 23"/>
          <p:cNvSpPr/>
          <p:nvPr/>
        </p:nvSpPr>
        <p:spPr>
          <a:xfrm>
            <a:off x="5975003" y="2822525"/>
            <a:ext cx="2877547" cy="100905"/>
          </a:xfrm>
          <a:prstGeom prst="rect">
            <a:avLst/>
          </a:prstGeom>
          <a:noFill/>
          <a:ln/>
        </p:spPr>
        <p:txBody>
          <a:bodyPr wrap="none" lIns="0" tIns="0" rIns="0" bIns="0" rtlCol="0" anchor="t"/>
          <a:lstStyle/>
          <a:p>
            <a:pPr algn="l" indent="0" marL="0">
              <a:lnSpc>
                <a:spcPts val="795"/>
              </a:lnSpc>
              <a:buNone/>
            </a:pPr>
            <a:r>
              <a:rPr lang="en-US" sz="530" b="1" spc="80" kern="0" dirty="0">
                <a:solidFill>
                  <a:srgbClr val="F0C040"/>
                </a:solidFill>
                <a:latin typeface="Calibri" pitchFamily="34" charset="0"/>
                <a:ea typeface="Calibri" pitchFamily="34" charset="-122"/>
                <a:cs typeface="Calibri" pitchFamily="34" charset="-120"/>
              </a:rPr>
              <a:t>INVESTOR PROFILE</a:t>
            </a:r>
            <a:endParaRPr lang="en-US" sz="530" dirty="0"/>
          </a:p>
        </p:txBody>
      </p:sp>
      <p:sp>
        <p:nvSpPr>
          <p:cNvPr id="31" name="Text 24"/>
          <p:cNvSpPr/>
          <p:nvPr/>
        </p:nvSpPr>
        <p:spPr>
          <a:xfrm>
            <a:off x="5975003" y="2980581"/>
            <a:ext cx="2668271" cy="520065"/>
          </a:xfrm>
          <a:prstGeom prst="rect">
            <a:avLst/>
          </a:prstGeom>
          <a:noFill/>
          <a:ln/>
        </p:spPr>
        <p:txBody>
          <a:bodyPr wrap="square" lIns="0" tIns="0" rIns="0" bIns="0" rtlCol="0" anchor="ctr"/>
          <a:lstStyle/>
          <a:p>
            <a:pPr algn="l" indent="0" marL="0">
              <a:lnSpc>
                <a:spcPts val="975"/>
              </a:lnSpc>
              <a:buNone/>
            </a:pPr>
            <a:r>
              <a:rPr lang="en-US" sz="650" dirty="0">
                <a:solidFill>
                  <a:srgbClr val="8A9BBF"/>
                </a:solidFill>
                <a:latin typeface="Calibri" pitchFamily="34" charset="0"/>
                <a:ea typeface="Calibri" pitchFamily="34" charset="-122"/>
                <a:cs typeface="Calibri" pitchFamily="34" charset="-120"/>
              </a:rPr>
              <a:t>Seeking strategic enterprise technology investors with regulated sector portfolio context and long-hold orientation.</a:t>
            </a:r>
            <a:br/>
            <a:pPr algn="l" indent="0" marL="0">
              <a:lnSpc>
                <a:spcPts val="975"/>
              </a:lnSpc>
              <a:buNone/>
            </a:pPr>
            <a:r>
              <a:rPr lang="en-US" sz="650" b="1" spc="13" kern="0" dirty="0">
                <a:solidFill>
                  <a:srgbClr val="F0C040"/>
                </a:solidFill>
                <a:latin typeface="Calibri" pitchFamily="34" charset="0"/>
                <a:ea typeface="Calibri" pitchFamily="34" charset="-122"/>
                <a:cs typeface="Calibri" pitchFamily="34" charset="-120"/>
              </a:rPr>
              <a:t>This is infrastructure, not a feature.</a:t>
            </a:r>
            <a:endParaRPr lang="en-US" sz="650" dirty="0"/>
          </a:p>
        </p:txBody>
      </p:sp>
      <p:pic>
        <p:nvPicPr>
          <p:cNvPr id="32" name="Image 5" descr="preencoded.png">    </p:cNvPr>
          <p:cNvPicPr>
            <a:picLocks noChangeAspect="1"/>
          </p:cNvPicPr>
          <p:nvPr/>
        </p:nvPicPr>
        <p:blipFill>
          <a:blip r:embed="rId11">
            <a:alphaModFix amt="11000"/>
            <a:extLst>
              <a:ext uri="{96DAC541-7B7A-43D3-8B79-37D633B846F1}">
                <asvg:svgBlip xmlns:asvg="http://schemas.microsoft.com/office/drawing/2016/SVG/main" r:embed="rId12"/>
              </a:ext>
            </a:extLst>
          </a:blip>
          <a:stretch>
            <a:fillRect/>
          </a:stretch>
        </p:blipFill>
        <p:spPr>
          <a:xfrm>
            <a:off x="8440787" y="3324374"/>
            <a:ext cx="193328" cy="193328"/>
          </a:xfrm>
          <a:prstGeom prst="rect">
            <a:avLst/>
          </a:prstGeom>
        </p:spPr>
      </p:pic>
      <p:sp>
        <p:nvSpPr>
          <p:cNvPr id="33" name="Text 25"/>
          <p:cNvSpPr/>
          <p:nvPr/>
        </p:nvSpPr>
        <p:spPr>
          <a:xfrm>
            <a:off x="400050" y="3678287"/>
            <a:ext cx="8343900" cy="182210"/>
          </a:xfrm>
          <a:prstGeom prst="rect">
            <a:avLst/>
          </a:prstGeom>
          <a:noFill/>
          <a:ln/>
        </p:spPr>
        <p:txBody>
          <a:bodyPr wrap="none" lIns="0" tIns="0" rIns="0" bIns="0" rtlCol="0" anchor="ctr"/>
          <a:lstStyle/>
          <a:p>
            <a:pPr algn="ctr" indent="0" marL="0">
              <a:buNone/>
            </a:pPr>
            <a:r>
              <a:rPr lang="en-US" sz="560" dirty="0">
                <a:solidFill>
                  <a:srgbClr val="8A9BBF">
                    <a:alpha val="60000"/>
                  </a:srgbClr>
                </a:solidFill>
                <a:latin typeface="Calibri" pitchFamily="34" charset="0"/>
                <a:ea typeface="Calibri" pitchFamily="34" charset="-122"/>
                <a:cs typeface="Calibri" pitchFamily="34" charset="-120"/>
              </a:rPr>
              <a:t>Full financial detail, cap table, and round terms available to qualified investors under mutual NDA.  ·  enterprise@dtos.ai  ·  CONFIDENTIAL — NOT FOR DISTRIBUTION</a:t>
            </a:r>
            <a:endParaRPr lang="en-US" sz="560" dirty="0"/>
          </a:p>
        </p:txBody>
      </p:sp>
      <p:sp>
        <p:nvSpPr>
          <p:cNvPr id="34" name="Text 26"/>
          <p:cNvSpPr/>
          <p:nvPr/>
        </p:nvSpPr>
        <p:spPr>
          <a:xfrm>
            <a:off x="400050" y="3678287"/>
            <a:ext cx="8343900" cy="9525"/>
          </a:xfrm>
          <a:prstGeom prst="rect">
            <a:avLst/>
          </a:prstGeom>
          <a:solidFill>
            <a:srgbClr val="1A6FFF">
              <a:alpha val="12000"/>
            </a:srgbClr>
          </a:solidFill>
          <a:ln/>
        </p:spPr>
        <p:txBody>
          <a:bodyPr wrap="none" rtlCol="0" anchor="t"/>
          <a:lstStyle/>
          <a:p>
            <a:pPr indent="0" marL="0">
              <a:buNone/>
            </a:pPr>
            <a:endParaRPr lang="en-US" dirty="0"/>
          </a:p>
        </p:txBody>
      </p:sp>
      <p:sp>
        <p:nvSpPr>
          <p:cNvPr id="35" name="Text 27"/>
          <p:cNvSpPr/>
          <p:nvPr/>
        </p:nvSpPr>
        <p:spPr>
          <a:xfrm>
            <a:off x="409575" y="2512516"/>
            <a:ext cx="2224678" cy="13841"/>
          </a:xfrm>
          <a:custGeom>
            <a:avLst/>
            <a:gdLst/>
            <a:ahLst/>
            <a:cxnLst/>
            <a:rect l="l" t="t" r="r" b="b"/>
            <a:pathLst>
              <a:path w="2224678" h="13841">
                <a:moveTo>
                  <a:pt x="71120" y="0"/>
                </a:moveTo>
                <a:lnTo>
                  <a:pt x="2153558" y="0"/>
                </a:lnTo>
                <a:lnTo>
                  <a:pt x="2169150" y="1730"/>
                </a:lnTo>
                <a:lnTo>
                  <a:pt x="2175472" y="3460"/>
                </a:lnTo>
                <a:lnTo>
                  <a:pt x="2180229" y="5190"/>
                </a:lnTo>
                <a:lnTo>
                  <a:pt x="2184160" y="6920"/>
                </a:lnTo>
                <a:lnTo>
                  <a:pt x="2187553" y="8651"/>
                </a:lnTo>
                <a:lnTo>
                  <a:pt x="2190555" y="10381"/>
                </a:lnTo>
                <a:lnTo>
                  <a:pt x="2193257" y="12111"/>
                </a:lnTo>
                <a:lnTo>
                  <a:pt x="2195714"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1A6FFF"/>
              </a:gs>
              <a:gs pos="100000">
                <a:srgbClr val="1A6FFF">
                  <a:alpha val="30000"/>
                </a:srgbClr>
              </a:gs>
            </a:gsLst>
            <a:lin ang="0" scaled="1"/>
          </a:gradFill>
          <a:ln/>
        </p:spPr>
        <p:txBody>
          <a:bodyPr wrap="none" rtlCol="0" anchor="t"/>
          <a:lstStyle/>
          <a:p>
            <a:pPr indent="0" marL="0">
              <a:buNone/>
            </a:pPr>
            <a:endParaRPr lang="en-US" dirty="0"/>
          </a:p>
        </p:txBody>
      </p:sp>
      <p:sp>
        <p:nvSpPr>
          <p:cNvPr id="36" name="Text 28"/>
          <p:cNvSpPr/>
          <p:nvPr/>
        </p:nvSpPr>
        <p:spPr>
          <a:xfrm>
            <a:off x="2781449" y="2512516"/>
            <a:ext cx="2902896" cy="13841"/>
          </a:xfrm>
          <a:custGeom>
            <a:avLst/>
            <a:gdLst/>
            <a:ahLst/>
            <a:cxnLst/>
            <a:rect l="l" t="t" r="r" b="b"/>
            <a:pathLst>
              <a:path w="2902896" h="13841">
                <a:moveTo>
                  <a:pt x="71120" y="0"/>
                </a:moveTo>
                <a:lnTo>
                  <a:pt x="2831776" y="0"/>
                </a:lnTo>
                <a:lnTo>
                  <a:pt x="2847368" y="1730"/>
                </a:lnTo>
                <a:lnTo>
                  <a:pt x="2853690" y="3460"/>
                </a:lnTo>
                <a:lnTo>
                  <a:pt x="2858447" y="5190"/>
                </a:lnTo>
                <a:lnTo>
                  <a:pt x="2862378" y="6920"/>
                </a:lnTo>
                <a:lnTo>
                  <a:pt x="2865771" y="8651"/>
                </a:lnTo>
                <a:lnTo>
                  <a:pt x="2868773" y="10381"/>
                </a:lnTo>
                <a:lnTo>
                  <a:pt x="2871475" y="12111"/>
                </a:lnTo>
                <a:lnTo>
                  <a:pt x="2873933"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1A6FFF"/>
              </a:gs>
              <a:gs pos="100000">
                <a:srgbClr val="1A6FFF">
                  <a:alpha val="30000"/>
                </a:srgbClr>
              </a:gs>
            </a:gsLst>
            <a:lin ang="0" scaled="1"/>
          </a:gradFill>
          <a:ln/>
        </p:spPr>
        <p:txBody>
          <a:bodyPr wrap="none" rtlCol="0" anchor="t"/>
          <a:lstStyle/>
          <a:p>
            <a:pPr indent="0" marL="0">
              <a:buNone/>
            </a:pPr>
            <a:endParaRPr lang="en-US" dirty="0"/>
          </a:p>
        </p:txBody>
      </p:sp>
      <p:sp>
        <p:nvSpPr>
          <p:cNvPr id="37" name="Text 29"/>
          <p:cNvSpPr/>
          <p:nvPr/>
        </p:nvSpPr>
        <p:spPr>
          <a:xfrm>
            <a:off x="5831532" y="2512516"/>
            <a:ext cx="2902896" cy="13841"/>
          </a:xfrm>
          <a:custGeom>
            <a:avLst/>
            <a:gdLst/>
            <a:ahLst/>
            <a:cxnLst/>
            <a:rect l="l" t="t" r="r" b="b"/>
            <a:pathLst>
              <a:path w="2902896" h="13841">
                <a:moveTo>
                  <a:pt x="71120" y="0"/>
                </a:moveTo>
                <a:lnTo>
                  <a:pt x="2831776" y="0"/>
                </a:lnTo>
                <a:lnTo>
                  <a:pt x="2847368" y="1730"/>
                </a:lnTo>
                <a:lnTo>
                  <a:pt x="2853690" y="3460"/>
                </a:lnTo>
                <a:lnTo>
                  <a:pt x="2858447" y="5190"/>
                </a:lnTo>
                <a:lnTo>
                  <a:pt x="2862378" y="6920"/>
                </a:lnTo>
                <a:lnTo>
                  <a:pt x="2865771" y="8651"/>
                </a:lnTo>
                <a:lnTo>
                  <a:pt x="2868773" y="10381"/>
                </a:lnTo>
                <a:lnTo>
                  <a:pt x="2871475" y="12111"/>
                </a:lnTo>
                <a:lnTo>
                  <a:pt x="2873933"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F0C040"/>
              </a:gs>
              <a:gs pos="100000">
                <a:srgbClr val="F0C040">
                  <a:alpha val="30000"/>
                </a:srgbClr>
              </a:gs>
            </a:gsLst>
            <a:lin ang="0" scaled="1"/>
          </a:gradFill>
          <a:ln/>
        </p:spPr>
        <p:txBody>
          <a:bodyPr wrap="none" rtlCol="0" anchor="t"/>
          <a:lstStyle/>
          <a:p>
            <a:pPr indent="0" marL="0">
              <a:buNone/>
            </a:pPr>
            <a:endParaRPr lang="en-US" dirty="0"/>
          </a:p>
        </p:txBody>
      </p:sp>
      <p:sp>
        <p:nvSpPr>
          <p:cNvPr id="38" name="Text 30"/>
          <p:cNvSpPr/>
          <p:nvPr/>
        </p:nvSpPr>
        <p:spPr>
          <a:xfrm>
            <a:off x="1141661" y="1040457"/>
            <a:ext cx="185291" cy="185291"/>
          </a:xfrm>
          <a:prstGeom prst="ellipse">
            <a:avLst/>
          </a:prstGeom>
          <a:solidFill>
            <a:srgbClr val="1A6FFF"/>
          </a:solidFill>
          <a:ln/>
          <a:effectLst>
            <a:outerShdw sx="100000" sy="100000" kx="0" ky="0" algn="bl" rotWithShape="0" blurRad="101600" dist="50800" dir="16200000">
              <a:srgbClr val="1a6fff">
                <a:alpha val="22000"/>
              </a:srgbClr>
            </a:outerShdw>
          </a:effectLst>
        </p:spPr>
        <p:txBody>
          <a:bodyPr wrap="none" rtlCol="0" anchor="t"/>
          <a:lstStyle/>
          <a:p>
            <a:pPr indent="0" marL="0">
              <a:buNone/>
            </a:pPr>
            <a:endParaRPr lang="en-US" dirty="0"/>
          </a:p>
        </p:txBody>
      </p:sp>
      <p:pic>
        <p:nvPicPr>
          <p:cNvPr id="39"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8012" y="1066809"/>
            <a:ext cx="132588" cy="132588"/>
          </a:xfrm>
          <a:prstGeom prst="rect">
            <a:avLst/>
          </a:prstGeom>
        </p:spPr>
      </p:pic>
      <p:sp>
        <p:nvSpPr>
          <p:cNvPr id="40" name="Text 31"/>
          <p:cNvSpPr/>
          <p:nvPr/>
        </p:nvSpPr>
        <p:spPr>
          <a:xfrm>
            <a:off x="527000" y="1282898"/>
            <a:ext cx="1414760" cy="880914"/>
          </a:xfrm>
          <a:prstGeom prst="roundRect">
            <a:avLst>
              <a:gd name="adj" fmla="val 6488"/>
            </a:avLst>
          </a:prstGeom>
          <a:solidFill>
            <a:srgbClr val="0D1426"/>
          </a:solidFill>
          <a:ln w="9525">
            <a:solidFill>
              <a:srgbClr val="1A6FFF">
                <a:alpha val="6000"/>
              </a:srgbClr>
            </a:solidFill>
          </a:ln>
        </p:spPr>
        <p:txBody>
          <a:bodyPr wrap="square" rtlCol="0" anchor="t"/>
          <a:lstStyle/>
          <a:p>
            <a:pPr indent="0" marL="0">
              <a:buNone/>
            </a:pPr>
            <a:endParaRPr lang="en-US" dirty="0"/>
          </a:p>
        </p:txBody>
      </p:sp>
      <p:sp>
        <p:nvSpPr>
          <p:cNvPr id="41" name="Text 32"/>
          <p:cNvSpPr/>
          <p:nvPr/>
        </p:nvSpPr>
        <p:spPr>
          <a:xfrm>
            <a:off x="933352" y="1357164"/>
            <a:ext cx="602057" cy="119211"/>
          </a:xfrm>
          <a:prstGeom prst="roundRect">
            <a:avLst>
              <a:gd name="adj" fmla="val 120383"/>
            </a:avLst>
          </a:prstGeom>
          <a:solidFill>
            <a:srgbClr val="1A6FFF">
              <a:alpha val="15000"/>
            </a:srgbClr>
          </a:solidFill>
          <a:ln/>
        </p:spPr>
        <p:txBody>
          <a:bodyPr wrap="none" lIns="57150" tIns="13970" rIns="57150" bIns="13970" rtlCol="0" anchor="t"/>
          <a:lstStyle/>
          <a:p>
            <a:pPr algn="ctr" indent="0" marL="0">
              <a:buNone/>
            </a:pPr>
            <a:r>
              <a:rPr lang="en-US" sz="480" b="1" spc="58" kern="0" dirty="0">
                <a:solidFill>
                  <a:srgbClr val="5B9FFF"/>
                </a:solidFill>
                <a:latin typeface="Calibri" pitchFamily="34" charset="0"/>
                <a:ea typeface="Calibri" pitchFamily="34" charset="-122"/>
                <a:cs typeface="Calibri" pitchFamily="34" charset="-120"/>
              </a:rPr>
              <a:t>✓ COMPLETE</a:t>
            </a:r>
            <a:endParaRPr lang="en-US" sz="480" dirty="0"/>
          </a:p>
        </p:txBody>
      </p:sp>
      <p:sp>
        <p:nvSpPr>
          <p:cNvPr id="42" name="Text 33"/>
          <p:cNvSpPr/>
          <p:nvPr/>
        </p:nvSpPr>
        <p:spPr>
          <a:xfrm>
            <a:off x="544830" y="1511796"/>
            <a:ext cx="1379101" cy="129480"/>
          </a:xfrm>
          <a:prstGeom prst="rect">
            <a:avLst/>
          </a:prstGeom>
          <a:noFill/>
          <a:ln/>
        </p:spPr>
        <p:txBody>
          <a:bodyPr wrap="none" lIns="0" tIns="0" rIns="0" bIns="0" rtlCol="0" anchor="t"/>
          <a:lstStyle/>
          <a:p>
            <a:pPr algn="ctr" indent="0" marL="0">
              <a:lnSpc>
                <a:spcPts val="1020"/>
              </a:lnSpc>
              <a:buNone/>
            </a:pPr>
            <a:r>
              <a:rPr lang="en-US" sz="680" b="1" spc="14" kern="0" dirty="0">
                <a:solidFill>
                  <a:srgbClr val="5B9FFF"/>
                </a:solidFill>
                <a:latin typeface="Calibri Light" pitchFamily="34" charset="0"/>
                <a:ea typeface="Calibri Light" pitchFamily="34" charset="-122"/>
                <a:cs typeface="Calibri Light" pitchFamily="34" charset="-120"/>
              </a:rPr>
              <a:t>Category Defined</a:t>
            </a:r>
            <a:endParaRPr lang="en-US" sz="680" dirty="0"/>
          </a:p>
        </p:txBody>
      </p:sp>
      <p:sp>
        <p:nvSpPr>
          <p:cNvPr id="43" name="Text 34"/>
          <p:cNvSpPr/>
          <p:nvPr/>
        </p:nvSpPr>
        <p:spPr>
          <a:xfrm>
            <a:off x="594979" y="1670447"/>
            <a:ext cx="1278803" cy="440055"/>
          </a:xfrm>
          <a:prstGeom prst="rect">
            <a:avLst/>
          </a:prstGeom>
          <a:noFill/>
          <a:ln/>
        </p:spPr>
        <p:txBody>
          <a:bodyPr wrap="square" lIns="0" tIns="0" rIns="0" bIns="0" rtlCol="0" anchor="t"/>
          <a:lstStyle/>
          <a:p>
            <a:pPr algn="ctr" indent="0" marL="0">
              <a:lnSpc>
                <a:spcPts val="826"/>
              </a:lnSpc>
              <a:buNone/>
            </a:pPr>
            <a:r>
              <a:rPr lang="en-US" sz="590" dirty="0">
                <a:solidFill>
                  <a:srgbClr val="8A9BBF"/>
                </a:solidFill>
                <a:latin typeface="Calibri" pitchFamily="34" charset="0"/>
                <a:ea typeface="Calibri" pitchFamily="34" charset="-122"/>
                <a:cs typeface="Calibri" pitchFamily="34" charset="-120"/>
              </a:rPr>
              <a:t>Deterministic Trust™ category architecture established. Mathematical governance methodology complete.</a:t>
            </a:r>
            <a:endParaRPr lang="en-US" sz="590" dirty="0"/>
          </a:p>
        </p:txBody>
      </p:sp>
      <p:sp>
        <p:nvSpPr>
          <p:cNvPr id="44" name="Text 35"/>
          <p:cNvSpPr/>
          <p:nvPr/>
        </p:nvSpPr>
        <p:spPr>
          <a:xfrm>
            <a:off x="2810470" y="1040457"/>
            <a:ext cx="185291" cy="185291"/>
          </a:xfrm>
          <a:prstGeom prst="ellipse">
            <a:avLst/>
          </a:prstGeom>
          <a:solidFill>
            <a:srgbClr val="1A6FFF"/>
          </a:solidFill>
          <a:ln/>
          <a:effectLst>
            <a:outerShdw sx="100000" sy="100000" kx="0" ky="0" algn="bl" rotWithShape="0" blurRad="101600" dist="50800" dir="16200000">
              <a:srgbClr val="1a6fff">
                <a:alpha val="22000"/>
              </a:srgbClr>
            </a:outerShdw>
          </a:effectLst>
        </p:spPr>
        <p:txBody>
          <a:bodyPr wrap="none" rtlCol="0" anchor="t"/>
          <a:lstStyle/>
          <a:p>
            <a:pPr indent="0" marL="0">
              <a:buNone/>
            </a:pPr>
            <a:endParaRPr lang="en-US" dirty="0"/>
          </a:p>
        </p:txBody>
      </p:sp>
      <p:pic>
        <p:nvPicPr>
          <p:cNvPr id="45" name="Image 7"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836822" y="1066809"/>
            <a:ext cx="132588" cy="132588"/>
          </a:xfrm>
          <a:prstGeom prst="rect">
            <a:avLst/>
          </a:prstGeom>
        </p:spPr>
      </p:pic>
      <p:sp>
        <p:nvSpPr>
          <p:cNvPr id="46" name="Text 36"/>
          <p:cNvSpPr/>
          <p:nvPr/>
        </p:nvSpPr>
        <p:spPr>
          <a:xfrm>
            <a:off x="2195661" y="1282898"/>
            <a:ext cx="1414760" cy="880914"/>
          </a:xfrm>
          <a:prstGeom prst="roundRect">
            <a:avLst>
              <a:gd name="adj" fmla="val 6488"/>
            </a:avLst>
          </a:prstGeom>
          <a:solidFill>
            <a:srgbClr val="0D1426"/>
          </a:solidFill>
          <a:ln w="9525">
            <a:solidFill>
              <a:srgbClr val="1A6FFF">
                <a:alpha val="6000"/>
              </a:srgbClr>
            </a:solidFill>
          </a:ln>
        </p:spPr>
        <p:txBody>
          <a:bodyPr wrap="square" rtlCol="0" anchor="t"/>
          <a:lstStyle/>
          <a:p>
            <a:pPr indent="0" marL="0">
              <a:buNone/>
            </a:pPr>
            <a:endParaRPr lang="en-US" dirty="0"/>
          </a:p>
        </p:txBody>
      </p:sp>
      <p:sp>
        <p:nvSpPr>
          <p:cNvPr id="47" name="Text 37"/>
          <p:cNvSpPr/>
          <p:nvPr/>
        </p:nvSpPr>
        <p:spPr>
          <a:xfrm>
            <a:off x="2602013" y="1357164"/>
            <a:ext cx="602057" cy="119211"/>
          </a:xfrm>
          <a:prstGeom prst="roundRect">
            <a:avLst>
              <a:gd name="adj" fmla="val 120383"/>
            </a:avLst>
          </a:prstGeom>
          <a:solidFill>
            <a:srgbClr val="1A6FFF">
              <a:alpha val="15000"/>
            </a:srgbClr>
          </a:solidFill>
          <a:ln/>
        </p:spPr>
        <p:txBody>
          <a:bodyPr wrap="none" lIns="57150" tIns="13970" rIns="57150" bIns="13970" rtlCol="0" anchor="t"/>
          <a:lstStyle/>
          <a:p>
            <a:pPr algn="ctr" indent="0" marL="0">
              <a:buNone/>
            </a:pPr>
            <a:r>
              <a:rPr lang="en-US" sz="480" b="1" spc="58" kern="0" dirty="0">
                <a:solidFill>
                  <a:srgbClr val="5B9FFF"/>
                </a:solidFill>
                <a:latin typeface="Calibri" pitchFamily="34" charset="0"/>
                <a:ea typeface="Calibri" pitchFamily="34" charset="-122"/>
                <a:cs typeface="Calibri" pitchFamily="34" charset="-120"/>
              </a:rPr>
              <a:t>✓ COMPLETE</a:t>
            </a:r>
            <a:endParaRPr lang="en-US" sz="480" dirty="0"/>
          </a:p>
        </p:txBody>
      </p:sp>
      <p:sp>
        <p:nvSpPr>
          <p:cNvPr id="48" name="Text 38"/>
          <p:cNvSpPr/>
          <p:nvPr/>
        </p:nvSpPr>
        <p:spPr>
          <a:xfrm>
            <a:off x="2213491" y="1511796"/>
            <a:ext cx="1379101" cy="129480"/>
          </a:xfrm>
          <a:prstGeom prst="rect">
            <a:avLst/>
          </a:prstGeom>
          <a:noFill/>
          <a:ln/>
        </p:spPr>
        <p:txBody>
          <a:bodyPr wrap="none" lIns="0" tIns="0" rIns="0" bIns="0" rtlCol="0" anchor="t"/>
          <a:lstStyle/>
          <a:p>
            <a:pPr algn="ctr" indent="0" marL="0">
              <a:lnSpc>
                <a:spcPts val="1020"/>
              </a:lnSpc>
              <a:buNone/>
            </a:pPr>
            <a:r>
              <a:rPr lang="en-US" sz="680" b="1" spc="14" kern="0" dirty="0">
                <a:solidFill>
                  <a:srgbClr val="5B9FFF"/>
                </a:solidFill>
                <a:latin typeface="Calibri Light" pitchFamily="34" charset="0"/>
                <a:ea typeface="Calibri Light" pitchFamily="34" charset="-122"/>
                <a:cs typeface="Calibri Light" pitchFamily="34" charset="-120"/>
              </a:rPr>
              <a:t>System Architecture</a:t>
            </a:r>
            <a:endParaRPr lang="en-US" sz="680" dirty="0"/>
          </a:p>
        </p:txBody>
      </p:sp>
      <p:sp>
        <p:nvSpPr>
          <p:cNvPr id="49" name="Text 39"/>
          <p:cNvSpPr/>
          <p:nvPr/>
        </p:nvSpPr>
        <p:spPr>
          <a:xfrm>
            <a:off x="2263640" y="1670447"/>
            <a:ext cx="1278803" cy="440055"/>
          </a:xfrm>
          <a:prstGeom prst="rect">
            <a:avLst/>
          </a:prstGeom>
          <a:noFill/>
          <a:ln/>
        </p:spPr>
        <p:txBody>
          <a:bodyPr wrap="square" lIns="0" tIns="0" rIns="0" bIns="0" rtlCol="0" anchor="t"/>
          <a:lstStyle/>
          <a:p>
            <a:pPr algn="ctr" indent="0" marL="0">
              <a:lnSpc>
                <a:spcPts val="826"/>
              </a:lnSpc>
              <a:buNone/>
            </a:pPr>
            <a:r>
              <a:rPr lang="en-US" sz="590" dirty="0">
                <a:solidFill>
                  <a:srgbClr val="8A9BBF"/>
                </a:solidFill>
                <a:latin typeface="Calibri" pitchFamily="34" charset="0"/>
                <a:ea typeface="Calibri" pitchFamily="34" charset="-122"/>
                <a:cs typeface="Calibri" pitchFamily="34" charset="-120"/>
              </a:rPr>
              <a:t>DTOS four-layer architecture: Governance Engine, Sealed Execution, Verification Gate, Pulse Delivery — designed and validated.</a:t>
            </a:r>
            <a:endParaRPr lang="en-US" sz="590" dirty="0"/>
          </a:p>
        </p:txBody>
      </p:sp>
      <p:sp>
        <p:nvSpPr>
          <p:cNvPr id="50" name="Text 40"/>
          <p:cNvSpPr/>
          <p:nvPr/>
        </p:nvSpPr>
        <p:spPr>
          <a:xfrm>
            <a:off x="4479280" y="1040457"/>
            <a:ext cx="185291" cy="185291"/>
          </a:xfrm>
          <a:prstGeom prst="ellipse">
            <a:avLst/>
          </a:prstGeom>
          <a:solidFill>
            <a:srgbClr val="1A6FFF"/>
          </a:solidFill>
          <a:ln/>
          <a:effectLst>
            <a:outerShdw sx="100000" sy="100000" kx="0" ky="0" algn="bl" rotWithShape="0" blurRad="101600" dist="50800" dir="16200000">
              <a:srgbClr val="1a6fff">
                <a:alpha val="22000"/>
              </a:srgbClr>
            </a:outerShdw>
          </a:effectLst>
        </p:spPr>
        <p:txBody>
          <a:bodyPr wrap="none" rtlCol="0" anchor="t"/>
          <a:lstStyle/>
          <a:p>
            <a:pPr indent="0" marL="0">
              <a:buNone/>
            </a:pPr>
            <a:endParaRPr lang="en-US" dirty="0"/>
          </a:p>
        </p:txBody>
      </p:sp>
      <p:pic>
        <p:nvPicPr>
          <p:cNvPr id="51" name="Image 8" descr="preencoded.pn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505632" y="1066809"/>
            <a:ext cx="132588" cy="132588"/>
          </a:xfrm>
          <a:prstGeom prst="rect">
            <a:avLst/>
          </a:prstGeom>
        </p:spPr>
      </p:pic>
      <p:sp>
        <p:nvSpPr>
          <p:cNvPr id="52" name="Text 41"/>
          <p:cNvSpPr/>
          <p:nvPr/>
        </p:nvSpPr>
        <p:spPr>
          <a:xfrm>
            <a:off x="3864471" y="1282898"/>
            <a:ext cx="1414760" cy="880914"/>
          </a:xfrm>
          <a:prstGeom prst="roundRect">
            <a:avLst>
              <a:gd name="adj" fmla="val 6488"/>
            </a:avLst>
          </a:prstGeom>
          <a:solidFill>
            <a:srgbClr val="0D1426"/>
          </a:solidFill>
          <a:ln w="9525">
            <a:solidFill>
              <a:srgbClr val="1A6FFF">
                <a:alpha val="6000"/>
              </a:srgbClr>
            </a:solidFill>
          </a:ln>
        </p:spPr>
        <p:txBody>
          <a:bodyPr wrap="square" rtlCol="0" anchor="t"/>
          <a:lstStyle/>
          <a:p>
            <a:pPr indent="0" marL="0">
              <a:buNone/>
            </a:pPr>
            <a:endParaRPr lang="en-US" dirty="0"/>
          </a:p>
        </p:txBody>
      </p:sp>
      <p:sp>
        <p:nvSpPr>
          <p:cNvPr id="53" name="Text 42"/>
          <p:cNvSpPr/>
          <p:nvPr/>
        </p:nvSpPr>
        <p:spPr>
          <a:xfrm>
            <a:off x="4270822" y="1357164"/>
            <a:ext cx="602057" cy="119211"/>
          </a:xfrm>
          <a:prstGeom prst="roundRect">
            <a:avLst>
              <a:gd name="adj" fmla="val 120383"/>
            </a:avLst>
          </a:prstGeom>
          <a:solidFill>
            <a:srgbClr val="1A6FFF">
              <a:alpha val="15000"/>
            </a:srgbClr>
          </a:solidFill>
          <a:ln/>
        </p:spPr>
        <p:txBody>
          <a:bodyPr wrap="none" lIns="57150" tIns="13970" rIns="57150" bIns="13970" rtlCol="0" anchor="t"/>
          <a:lstStyle/>
          <a:p>
            <a:pPr algn="ctr" indent="0" marL="0">
              <a:buNone/>
            </a:pPr>
            <a:r>
              <a:rPr lang="en-US" sz="480" b="1" spc="58" kern="0" dirty="0">
                <a:solidFill>
                  <a:srgbClr val="5B9FFF"/>
                </a:solidFill>
                <a:latin typeface="Calibri" pitchFamily="34" charset="0"/>
                <a:ea typeface="Calibri" pitchFamily="34" charset="-122"/>
                <a:cs typeface="Calibri" pitchFamily="34" charset="-120"/>
              </a:rPr>
              <a:t>✓ COMPLETE</a:t>
            </a:r>
            <a:endParaRPr lang="en-US" sz="480" dirty="0"/>
          </a:p>
        </p:txBody>
      </p:sp>
      <p:sp>
        <p:nvSpPr>
          <p:cNvPr id="54" name="Text 43"/>
          <p:cNvSpPr/>
          <p:nvPr/>
        </p:nvSpPr>
        <p:spPr>
          <a:xfrm>
            <a:off x="3882301" y="1511796"/>
            <a:ext cx="1379101" cy="129480"/>
          </a:xfrm>
          <a:prstGeom prst="rect">
            <a:avLst/>
          </a:prstGeom>
          <a:noFill/>
          <a:ln/>
        </p:spPr>
        <p:txBody>
          <a:bodyPr wrap="none" lIns="0" tIns="0" rIns="0" bIns="0" rtlCol="0" anchor="t"/>
          <a:lstStyle/>
          <a:p>
            <a:pPr algn="ctr" indent="0" marL="0">
              <a:lnSpc>
                <a:spcPts val="1020"/>
              </a:lnSpc>
              <a:buNone/>
            </a:pPr>
            <a:r>
              <a:rPr lang="en-US" sz="680" b="1" spc="14" kern="0" dirty="0">
                <a:solidFill>
                  <a:srgbClr val="5B9FFF"/>
                </a:solidFill>
                <a:latin typeface="Calibri Light" pitchFamily="34" charset="0"/>
                <a:ea typeface="Calibri Light" pitchFamily="34" charset="-122"/>
                <a:cs typeface="Calibri Light" pitchFamily="34" charset="-120"/>
              </a:rPr>
              <a:t>Pulse MVP</a:t>
            </a:r>
            <a:endParaRPr lang="en-US" sz="680" dirty="0"/>
          </a:p>
        </p:txBody>
      </p:sp>
      <p:sp>
        <p:nvSpPr>
          <p:cNvPr id="55" name="Text 44"/>
          <p:cNvSpPr/>
          <p:nvPr/>
        </p:nvSpPr>
        <p:spPr>
          <a:xfrm>
            <a:off x="3932450" y="1670447"/>
            <a:ext cx="1278803" cy="440055"/>
          </a:xfrm>
          <a:prstGeom prst="rect">
            <a:avLst/>
          </a:prstGeom>
          <a:noFill/>
          <a:ln/>
        </p:spPr>
        <p:txBody>
          <a:bodyPr wrap="square" lIns="0" tIns="0" rIns="0" bIns="0" rtlCol="0" anchor="t"/>
          <a:lstStyle/>
          <a:p>
            <a:pPr algn="ctr" indent="0" marL="0">
              <a:lnSpc>
                <a:spcPts val="826"/>
              </a:lnSpc>
              <a:buNone/>
            </a:pPr>
            <a:r>
              <a:rPr lang="en-US" sz="590" dirty="0">
                <a:solidFill>
                  <a:srgbClr val="8A9BBF"/>
                </a:solidFill>
                <a:latin typeface="Calibri" pitchFamily="34" charset="0"/>
                <a:ea typeface="Calibri" pitchFamily="34" charset="-122"/>
                <a:cs typeface="Calibri" pitchFamily="34" charset="-120"/>
              </a:rPr>
              <a:t>Core Pulse API, sealed execution environment, and pre-delivery verification gate operational in controlled environment.</a:t>
            </a:r>
            <a:endParaRPr lang="en-US" sz="590" dirty="0"/>
          </a:p>
        </p:txBody>
      </p:sp>
      <p:sp>
        <p:nvSpPr>
          <p:cNvPr id="56" name="Text 45"/>
          <p:cNvSpPr/>
          <p:nvPr/>
        </p:nvSpPr>
        <p:spPr>
          <a:xfrm>
            <a:off x="6148090" y="1040457"/>
            <a:ext cx="185291" cy="185291"/>
          </a:xfrm>
          <a:prstGeom prst="ellipse">
            <a:avLst/>
          </a:prstGeom>
          <a:solidFill>
            <a:srgbClr val="F0C040"/>
          </a:solidFill>
          <a:ln/>
          <a:effectLst>
            <a:outerShdw sx="100000" sy="100000" kx="0" ky="0" algn="bl" rotWithShape="0" blurRad="101600" dist="50800" dir="16200000">
              <a:srgbClr val="f0c040">
                <a:alpha val="22000"/>
              </a:srgbClr>
            </a:outerShdw>
          </a:effectLst>
        </p:spPr>
        <p:txBody>
          <a:bodyPr wrap="none" rtlCol="0" anchor="t"/>
          <a:lstStyle/>
          <a:p>
            <a:pPr indent="0" marL="0">
              <a:buNone/>
            </a:pPr>
            <a:endParaRPr lang="en-US" dirty="0"/>
          </a:p>
        </p:txBody>
      </p:sp>
      <p:pic>
        <p:nvPicPr>
          <p:cNvPr id="57" name="Image 9" descr="preencoded.png">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174441" y="1066809"/>
            <a:ext cx="132588" cy="132588"/>
          </a:xfrm>
          <a:prstGeom prst="rect">
            <a:avLst/>
          </a:prstGeom>
        </p:spPr>
      </p:pic>
      <p:sp>
        <p:nvSpPr>
          <p:cNvPr id="58" name="Text 46"/>
          <p:cNvSpPr/>
          <p:nvPr/>
        </p:nvSpPr>
        <p:spPr>
          <a:xfrm>
            <a:off x="5533281" y="1282898"/>
            <a:ext cx="1414760" cy="880914"/>
          </a:xfrm>
          <a:prstGeom prst="roundRect">
            <a:avLst>
              <a:gd name="adj" fmla="val 6488"/>
            </a:avLst>
          </a:prstGeom>
          <a:solidFill>
            <a:srgbClr val="0D1426"/>
          </a:solidFill>
          <a:ln w="9525">
            <a:solidFill>
              <a:srgbClr val="F0C040">
                <a:alpha val="6000"/>
              </a:srgbClr>
            </a:solidFill>
          </a:ln>
        </p:spPr>
        <p:txBody>
          <a:bodyPr wrap="square" rtlCol="0" anchor="t"/>
          <a:lstStyle/>
          <a:p>
            <a:pPr indent="0" marL="0">
              <a:buNone/>
            </a:pPr>
            <a:endParaRPr lang="en-US" dirty="0"/>
          </a:p>
        </p:txBody>
      </p:sp>
      <p:sp>
        <p:nvSpPr>
          <p:cNvPr id="59" name="Text 47"/>
          <p:cNvSpPr/>
          <p:nvPr/>
        </p:nvSpPr>
        <p:spPr>
          <a:xfrm>
            <a:off x="5997166" y="1357164"/>
            <a:ext cx="486989" cy="119211"/>
          </a:xfrm>
          <a:prstGeom prst="roundRect">
            <a:avLst>
              <a:gd name="adj" fmla="val 120383"/>
            </a:avLst>
          </a:prstGeom>
          <a:solidFill>
            <a:srgbClr val="F0C040">
              <a:alpha val="15000"/>
            </a:srgbClr>
          </a:solidFill>
          <a:ln/>
        </p:spPr>
        <p:txBody>
          <a:bodyPr wrap="none" lIns="57150" tIns="13970" rIns="57150" bIns="13970" rtlCol="0" anchor="t"/>
          <a:lstStyle/>
          <a:p>
            <a:pPr algn="ctr" indent="0" marL="0">
              <a:buNone/>
            </a:pPr>
            <a:r>
              <a:rPr lang="en-US" sz="480" b="1" spc="58" kern="0" dirty="0">
                <a:solidFill>
                  <a:srgbClr val="F0C040"/>
                </a:solidFill>
                <a:latin typeface="Calibri" pitchFamily="34" charset="0"/>
                <a:ea typeface="Calibri" pitchFamily="34" charset="-122"/>
                <a:cs typeface="Calibri" pitchFamily="34" charset="-120"/>
              </a:rPr>
              <a:t>⬤ ACTIVE</a:t>
            </a:r>
            <a:endParaRPr lang="en-US" sz="480" dirty="0"/>
          </a:p>
        </p:txBody>
      </p:sp>
      <p:sp>
        <p:nvSpPr>
          <p:cNvPr id="60" name="Text 48"/>
          <p:cNvSpPr/>
          <p:nvPr/>
        </p:nvSpPr>
        <p:spPr>
          <a:xfrm>
            <a:off x="5551110" y="1511796"/>
            <a:ext cx="1379101" cy="129480"/>
          </a:xfrm>
          <a:prstGeom prst="rect">
            <a:avLst/>
          </a:prstGeom>
          <a:noFill/>
          <a:ln/>
        </p:spPr>
        <p:txBody>
          <a:bodyPr wrap="none" lIns="0" tIns="0" rIns="0" bIns="0" rtlCol="0" anchor="t"/>
          <a:lstStyle/>
          <a:p>
            <a:pPr algn="ctr" indent="0" marL="0">
              <a:lnSpc>
                <a:spcPts val="1020"/>
              </a:lnSpc>
              <a:buNone/>
            </a:pPr>
            <a:r>
              <a:rPr lang="en-US" sz="680" b="1" spc="14" kern="0" dirty="0">
                <a:solidFill>
                  <a:srgbClr val="F0C040"/>
                </a:solidFill>
                <a:latin typeface="Calibri Light" pitchFamily="34" charset="0"/>
                <a:ea typeface="Calibri Light" pitchFamily="34" charset="-122"/>
                <a:cs typeface="Calibri Light" pitchFamily="34" charset="-120"/>
              </a:rPr>
              <a:t>Enterprise Pilot Program</a:t>
            </a:r>
            <a:endParaRPr lang="en-US" sz="680" dirty="0"/>
          </a:p>
        </p:txBody>
      </p:sp>
      <p:sp>
        <p:nvSpPr>
          <p:cNvPr id="61" name="Text 49"/>
          <p:cNvSpPr/>
          <p:nvPr/>
        </p:nvSpPr>
        <p:spPr>
          <a:xfrm>
            <a:off x="5601260" y="1670447"/>
            <a:ext cx="1278803" cy="440055"/>
          </a:xfrm>
          <a:prstGeom prst="rect">
            <a:avLst/>
          </a:prstGeom>
          <a:noFill/>
          <a:ln/>
        </p:spPr>
        <p:txBody>
          <a:bodyPr wrap="square" lIns="0" tIns="0" rIns="0" bIns="0" rtlCol="0" anchor="t"/>
          <a:lstStyle/>
          <a:p>
            <a:pPr algn="ctr" indent="0" marL="0">
              <a:lnSpc>
                <a:spcPts val="826"/>
              </a:lnSpc>
              <a:buNone/>
            </a:pPr>
            <a:r>
              <a:rPr lang="en-US" sz="590" dirty="0">
                <a:solidFill>
                  <a:srgbClr val="8A9BBF"/>
                </a:solidFill>
                <a:latin typeface="Calibri" pitchFamily="34" charset="0"/>
                <a:ea typeface="Calibri" pitchFamily="34" charset="-122"/>
                <a:cs typeface="Calibri" pitchFamily="34" charset="-120"/>
              </a:rPr>
              <a:t>Structured pilot engagements with qualified enterprise organizations in Financial Services and Legal — active.</a:t>
            </a:r>
            <a:endParaRPr lang="en-US" sz="590" dirty="0"/>
          </a:p>
        </p:txBody>
      </p:sp>
      <p:sp>
        <p:nvSpPr>
          <p:cNvPr id="62" name="Text 50"/>
          <p:cNvSpPr/>
          <p:nvPr/>
        </p:nvSpPr>
        <p:spPr>
          <a:xfrm>
            <a:off x="7816900" y="1040457"/>
            <a:ext cx="185291" cy="185291"/>
          </a:xfrm>
          <a:prstGeom prst="ellipse">
            <a:avLst/>
          </a:prstGeom>
          <a:noFill/>
          <a:ln w="9525">
            <a:solidFill>
              <a:srgbClr val="6B7FA3"/>
            </a:solidFill>
          </a:ln>
        </p:spPr>
        <p:txBody>
          <a:bodyPr wrap="none" rtlCol="0" anchor="t"/>
          <a:lstStyle/>
          <a:p>
            <a:pPr indent="0" marL="0">
              <a:buNone/>
            </a:pPr>
            <a:endParaRPr lang="en-US" dirty="0"/>
          </a:p>
        </p:txBody>
      </p:sp>
      <p:pic>
        <p:nvPicPr>
          <p:cNvPr id="63" name="Image 10" descr="preencoded.png">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843177" y="1066735"/>
            <a:ext cx="132588" cy="132588"/>
          </a:xfrm>
          <a:prstGeom prst="rect">
            <a:avLst/>
          </a:prstGeom>
        </p:spPr>
      </p:pic>
      <p:sp>
        <p:nvSpPr>
          <p:cNvPr id="64" name="Text 51"/>
          <p:cNvSpPr/>
          <p:nvPr/>
        </p:nvSpPr>
        <p:spPr>
          <a:xfrm>
            <a:off x="7202091" y="1282898"/>
            <a:ext cx="1414760" cy="776139"/>
          </a:xfrm>
          <a:prstGeom prst="roundRect">
            <a:avLst>
              <a:gd name="adj" fmla="val 7363"/>
            </a:avLst>
          </a:prstGeom>
          <a:solidFill>
            <a:srgbClr val="0D1426"/>
          </a:solidFill>
          <a:ln w="9525">
            <a:solidFill>
              <a:srgbClr val="6B7FA3">
                <a:alpha val="6000"/>
              </a:srgbClr>
            </a:solidFill>
          </a:ln>
        </p:spPr>
        <p:txBody>
          <a:bodyPr wrap="square" rtlCol="0" anchor="t"/>
          <a:lstStyle/>
          <a:p>
            <a:pPr indent="0" marL="0">
              <a:buNone/>
            </a:pPr>
            <a:endParaRPr lang="en-US" dirty="0"/>
          </a:p>
        </p:txBody>
      </p:sp>
      <p:sp>
        <p:nvSpPr>
          <p:cNvPr id="65" name="Text 52"/>
          <p:cNvSpPr/>
          <p:nvPr/>
        </p:nvSpPr>
        <p:spPr>
          <a:xfrm>
            <a:off x="7655805" y="1357164"/>
            <a:ext cx="507331" cy="119211"/>
          </a:xfrm>
          <a:prstGeom prst="roundRect">
            <a:avLst>
              <a:gd name="adj" fmla="val 120383"/>
            </a:avLst>
          </a:prstGeom>
          <a:solidFill>
            <a:srgbClr val="6B7FA3">
              <a:alpha val="12000"/>
            </a:srgbClr>
          </a:solidFill>
          <a:ln/>
        </p:spPr>
        <p:txBody>
          <a:bodyPr wrap="none" lIns="57150" tIns="13970" rIns="57150" bIns="13970" rtlCol="0" anchor="t"/>
          <a:lstStyle/>
          <a:p>
            <a:pPr algn="ctr" indent="0" marL="0">
              <a:buNone/>
            </a:pPr>
            <a:r>
              <a:rPr lang="en-US" sz="480" b="1" spc="58" kern="0" dirty="0">
                <a:solidFill>
                  <a:srgbClr val="6B7FA3"/>
                </a:solidFill>
                <a:latin typeface="Calibri" pitchFamily="34" charset="0"/>
                <a:ea typeface="Calibri" pitchFamily="34" charset="-122"/>
                <a:cs typeface="Calibri" pitchFamily="34" charset="-120"/>
              </a:rPr>
              <a:t>◯ Q4 2026</a:t>
            </a:r>
            <a:endParaRPr lang="en-US" sz="480" dirty="0"/>
          </a:p>
        </p:txBody>
      </p:sp>
      <p:sp>
        <p:nvSpPr>
          <p:cNvPr id="66" name="Text 53"/>
          <p:cNvSpPr/>
          <p:nvPr/>
        </p:nvSpPr>
        <p:spPr>
          <a:xfrm>
            <a:off x="7219920" y="1511796"/>
            <a:ext cx="1379101" cy="129480"/>
          </a:xfrm>
          <a:prstGeom prst="rect">
            <a:avLst/>
          </a:prstGeom>
          <a:noFill/>
          <a:ln/>
        </p:spPr>
        <p:txBody>
          <a:bodyPr wrap="none" lIns="0" tIns="0" rIns="0" bIns="0" rtlCol="0" anchor="t"/>
          <a:lstStyle/>
          <a:p>
            <a:pPr algn="ctr" indent="0" marL="0">
              <a:lnSpc>
                <a:spcPts val="1020"/>
              </a:lnSpc>
              <a:buNone/>
            </a:pPr>
            <a:r>
              <a:rPr lang="en-US" sz="680" b="1" spc="14" kern="0" dirty="0">
                <a:solidFill>
                  <a:srgbClr val="6B7FA3"/>
                </a:solidFill>
                <a:latin typeface="Calibri Light" pitchFamily="34" charset="0"/>
                <a:ea typeface="Calibri Light" pitchFamily="34" charset="-122"/>
                <a:cs typeface="Calibri Light" pitchFamily="34" charset="-120"/>
              </a:rPr>
              <a:t>Sector Module Launch</a:t>
            </a:r>
            <a:endParaRPr lang="en-US" sz="680" dirty="0"/>
          </a:p>
        </p:txBody>
      </p:sp>
      <p:sp>
        <p:nvSpPr>
          <p:cNvPr id="67" name="Text 54"/>
          <p:cNvSpPr/>
          <p:nvPr/>
        </p:nvSpPr>
        <p:spPr>
          <a:xfrm>
            <a:off x="7270069" y="1670447"/>
            <a:ext cx="1278803" cy="330041"/>
          </a:xfrm>
          <a:prstGeom prst="rect">
            <a:avLst/>
          </a:prstGeom>
          <a:noFill/>
          <a:ln/>
        </p:spPr>
        <p:txBody>
          <a:bodyPr wrap="square" lIns="0" tIns="0" rIns="0" bIns="0" rtlCol="0" anchor="t"/>
          <a:lstStyle/>
          <a:p>
            <a:pPr algn="ctr" indent="0" marL="0">
              <a:lnSpc>
                <a:spcPts val="826"/>
              </a:lnSpc>
              <a:buNone/>
            </a:pPr>
            <a:r>
              <a:rPr lang="en-US" sz="590" dirty="0">
                <a:solidFill>
                  <a:srgbClr val="8A9BBF"/>
                </a:solidFill>
                <a:latin typeface="Calibri" pitchFamily="34" charset="0"/>
                <a:ea typeface="Calibri" pitchFamily="34" charset="-122"/>
                <a:cs typeface="Calibri" pitchFamily="34" charset="-120"/>
              </a:rPr>
              <a:t>Financial Services and Legal Intelligence Modules — Q4 2026 target.</a:t>
            </a:r>
            <a:endParaRPr lang="en-US" sz="59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13000"/>
                </a:srgbClr>
              </a:gs>
              <a:gs pos="55000">
                <a:srgbClr val="1A6FFF">
                  <a:alpha val="4000"/>
                </a:srgbClr>
              </a:gs>
              <a:gs pos="100000">
                <a:srgbClr val="000000">
                  <a:alpha val="0"/>
                </a:srgbClr>
              </a:gs>
            </a:gsLst>
            <a:path path="circle">
              <a:fillToRect l="50000" t="62000" r="50000" b="3800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FFFFFF"/>
              </a:gs>
              <a:gs pos="60000">
                <a:srgbClr val="04050A"/>
              </a:gs>
              <a:gs pos="100000">
                <a:srgbClr val="04050A"/>
              </a:gs>
            </a:gsLst>
            <a:path path="circle">
              <a:fillToRect l="50000" t="50000" r="50000" b="50000"/>
            </a:path>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1A6FFF">
                  <a:alpha val="10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5" name="Text 3"/>
          <p:cNvSpPr/>
          <p:nvPr/>
        </p:nvSpPr>
        <p:spPr>
          <a:xfrm>
            <a:off x="652165" y="2581424"/>
            <a:ext cx="2504780" cy="13841"/>
          </a:xfrm>
          <a:custGeom>
            <a:avLst/>
            <a:gdLst/>
            <a:ahLst/>
            <a:cxnLst/>
            <a:rect l="l" t="t" r="r" b="b"/>
            <a:pathLst>
              <a:path w="2504780" h="13841">
                <a:moveTo>
                  <a:pt x="29210" y="0"/>
                </a:moveTo>
                <a:lnTo>
                  <a:pt x="2475570" y="0"/>
                </a:lnTo>
                <a:lnTo>
                  <a:pt x="2475570" y="0"/>
                </a:lnTo>
                <a:lnTo>
                  <a:pt x="2481268" y="561"/>
                </a:lnTo>
                <a:lnTo>
                  <a:pt x="2486748" y="2223"/>
                </a:lnTo>
                <a:lnTo>
                  <a:pt x="2491798" y="4923"/>
                </a:lnTo>
                <a:lnTo>
                  <a:pt x="2496224" y="8555"/>
                </a:lnTo>
                <a:lnTo>
                  <a:pt x="2499857" y="12982"/>
                </a:lnTo>
                <a:lnTo>
                  <a:pt x="2502556" y="13841"/>
                </a:lnTo>
                <a:lnTo>
                  <a:pt x="2504218" y="13841"/>
                </a:lnTo>
                <a:lnTo>
                  <a:pt x="2504780" y="13841"/>
                </a:lnTo>
                <a:lnTo>
                  <a:pt x="2504780" y="13841"/>
                </a:lnTo>
                <a:lnTo>
                  <a:pt x="0" y="13841"/>
                </a:lnTo>
                <a:lnTo>
                  <a:pt x="0" y="29210"/>
                </a:lnTo>
                <a:lnTo>
                  <a:pt x="29210" y="0"/>
                </a:lnTo>
                <a:lnTo>
                  <a:pt x="23511" y="561"/>
                </a:lnTo>
                <a:lnTo>
                  <a:pt x="18032" y="2223"/>
                </a:lnTo>
                <a:lnTo>
                  <a:pt x="12982" y="4923"/>
                </a:lnTo>
                <a:lnTo>
                  <a:pt x="8555" y="8555"/>
                </a:lnTo>
                <a:lnTo>
                  <a:pt x="4923" y="12982"/>
                </a:lnTo>
                <a:lnTo>
                  <a:pt x="2223" y="13841"/>
                </a:lnTo>
                <a:lnTo>
                  <a:pt x="561" y="13841"/>
                </a:lnTo>
                <a:lnTo>
                  <a:pt x="0" y="13841"/>
                </a:lnTo>
                <a:close/>
              </a:path>
            </a:pathLst>
          </a:custGeom>
          <a:gradFill rotWithShape="1">
            <a:gsLst>
              <a:gs pos="0">
                <a:srgbClr val="1A6FFF"/>
              </a:gs>
              <a:gs pos="100000">
                <a:srgbClr val="1A6FFF">
                  <a:alpha val="20000"/>
                </a:srgbClr>
              </a:gs>
            </a:gsLst>
            <a:lin ang="0" scaled="1"/>
          </a:gradFill>
          <a:ln/>
        </p:spPr>
        <p:txBody>
          <a:bodyPr wrap="none" rtlCol="0" anchor="t"/>
          <a:lstStyle/>
          <a:p>
            <a:pPr indent="0" marL="0">
              <a:buNone/>
            </a:pPr>
            <a:endParaRPr lang="en-US" dirty="0"/>
          </a:p>
        </p:txBody>
      </p:sp>
      <p:sp>
        <p:nvSpPr>
          <p:cNvPr id="6" name="Text 4"/>
          <p:cNvSpPr/>
          <p:nvPr/>
        </p:nvSpPr>
        <p:spPr>
          <a:xfrm>
            <a:off x="3319463" y="2581424"/>
            <a:ext cx="2504923" cy="13841"/>
          </a:xfrm>
          <a:custGeom>
            <a:avLst/>
            <a:gdLst/>
            <a:ahLst/>
            <a:cxnLst/>
            <a:rect l="l" t="t" r="r" b="b"/>
            <a:pathLst>
              <a:path w="2504923" h="13841">
                <a:moveTo>
                  <a:pt x="29210" y="0"/>
                </a:moveTo>
                <a:lnTo>
                  <a:pt x="2475713" y="0"/>
                </a:lnTo>
                <a:lnTo>
                  <a:pt x="2475713" y="0"/>
                </a:lnTo>
                <a:lnTo>
                  <a:pt x="2481411" y="561"/>
                </a:lnTo>
                <a:lnTo>
                  <a:pt x="2486891" y="2223"/>
                </a:lnTo>
                <a:lnTo>
                  <a:pt x="2491941" y="4923"/>
                </a:lnTo>
                <a:lnTo>
                  <a:pt x="2496367" y="8555"/>
                </a:lnTo>
                <a:lnTo>
                  <a:pt x="2500000" y="12982"/>
                </a:lnTo>
                <a:lnTo>
                  <a:pt x="2502699" y="13841"/>
                </a:lnTo>
                <a:lnTo>
                  <a:pt x="2504361" y="13841"/>
                </a:lnTo>
                <a:lnTo>
                  <a:pt x="2504923" y="13841"/>
                </a:lnTo>
                <a:lnTo>
                  <a:pt x="2504923" y="13841"/>
                </a:lnTo>
                <a:lnTo>
                  <a:pt x="0" y="13841"/>
                </a:lnTo>
                <a:lnTo>
                  <a:pt x="0" y="29210"/>
                </a:lnTo>
                <a:lnTo>
                  <a:pt x="29210" y="0"/>
                </a:lnTo>
                <a:lnTo>
                  <a:pt x="23511" y="561"/>
                </a:lnTo>
                <a:lnTo>
                  <a:pt x="18032" y="2223"/>
                </a:lnTo>
                <a:lnTo>
                  <a:pt x="12982" y="4923"/>
                </a:lnTo>
                <a:lnTo>
                  <a:pt x="8555" y="8555"/>
                </a:lnTo>
                <a:lnTo>
                  <a:pt x="4923" y="12982"/>
                </a:lnTo>
                <a:lnTo>
                  <a:pt x="2223" y="13841"/>
                </a:lnTo>
                <a:lnTo>
                  <a:pt x="561" y="13841"/>
                </a:lnTo>
                <a:lnTo>
                  <a:pt x="0" y="13841"/>
                </a:lnTo>
                <a:close/>
              </a:path>
            </a:pathLst>
          </a:custGeom>
          <a:gradFill rotWithShape="1">
            <a:gsLst>
              <a:gs pos="0">
                <a:srgbClr val="1A6FFF"/>
              </a:gs>
              <a:gs pos="100000">
                <a:srgbClr val="1A6FFF">
                  <a:alpha val="20000"/>
                </a:srgbClr>
              </a:gs>
            </a:gsLst>
            <a:lin ang="0" scaled="1"/>
          </a:gradFill>
          <a:ln/>
        </p:spPr>
        <p:txBody>
          <a:bodyPr wrap="none" rtlCol="0" anchor="t"/>
          <a:lstStyle/>
          <a:p>
            <a:pPr indent="0" marL="0">
              <a:buNone/>
            </a:pPr>
            <a:endParaRPr lang="en-US" dirty="0"/>
          </a:p>
        </p:txBody>
      </p:sp>
      <p:sp>
        <p:nvSpPr>
          <p:cNvPr id="7" name="Text 5"/>
          <p:cNvSpPr/>
          <p:nvPr/>
        </p:nvSpPr>
        <p:spPr>
          <a:xfrm>
            <a:off x="5986909" y="2581424"/>
            <a:ext cx="2504923" cy="13841"/>
          </a:xfrm>
          <a:custGeom>
            <a:avLst/>
            <a:gdLst/>
            <a:ahLst/>
            <a:cxnLst/>
            <a:rect l="l" t="t" r="r" b="b"/>
            <a:pathLst>
              <a:path w="2504923" h="13841">
                <a:moveTo>
                  <a:pt x="29210" y="0"/>
                </a:moveTo>
                <a:lnTo>
                  <a:pt x="2475713" y="0"/>
                </a:lnTo>
                <a:lnTo>
                  <a:pt x="2475713" y="0"/>
                </a:lnTo>
                <a:lnTo>
                  <a:pt x="2481411" y="561"/>
                </a:lnTo>
                <a:lnTo>
                  <a:pt x="2486891" y="2223"/>
                </a:lnTo>
                <a:lnTo>
                  <a:pt x="2491941" y="4923"/>
                </a:lnTo>
                <a:lnTo>
                  <a:pt x="2496367" y="8555"/>
                </a:lnTo>
                <a:lnTo>
                  <a:pt x="2500000" y="12982"/>
                </a:lnTo>
                <a:lnTo>
                  <a:pt x="2502699" y="13841"/>
                </a:lnTo>
                <a:lnTo>
                  <a:pt x="2504361" y="13841"/>
                </a:lnTo>
                <a:lnTo>
                  <a:pt x="2504923" y="13841"/>
                </a:lnTo>
                <a:lnTo>
                  <a:pt x="2504923" y="13841"/>
                </a:lnTo>
                <a:lnTo>
                  <a:pt x="0" y="13841"/>
                </a:lnTo>
                <a:lnTo>
                  <a:pt x="0" y="29210"/>
                </a:lnTo>
                <a:lnTo>
                  <a:pt x="29210" y="0"/>
                </a:lnTo>
                <a:lnTo>
                  <a:pt x="23511" y="561"/>
                </a:lnTo>
                <a:lnTo>
                  <a:pt x="18032" y="2223"/>
                </a:lnTo>
                <a:lnTo>
                  <a:pt x="12982" y="4923"/>
                </a:lnTo>
                <a:lnTo>
                  <a:pt x="8555" y="8555"/>
                </a:lnTo>
                <a:lnTo>
                  <a:pt x="4923" y="12982"/>
                </a:lnTo>
                <a:lnTo>
                  <a:pt x="2223" y="13841"/>
                </a:lnTo>
                <a:lnTo>
                  <a:pt x="561" y="13841"/>
                </a:lnTo>
                <a:lnTo>
                  <a:pt x="0" y="13841"/>
                </a:lnTo>
                <a:close/>
              </a:path>
            </a:pathLst>
          </a:custGeom>
          <a:gradFill rotWithShape="1">
            <a:gsLst>
              <a:gs pos="0">
                <a:srgbClr val="1A6FFF"/>
              </a:gs>
              <a:gs pos="100000">
                <a:srgbClr val="1A6FFF">
                  <a:alpha val="20000"/>
                </a:srgbClr>
              </a:gs>
            </a:gsLst>
            <a:lin ang="0" scaled="1"/>
          </a:gradFill>
          <a:ln/>
        </p:spPr>
        <p:txBody>
          <a:bodyPr wrap="none" rtlCol="0" anchor="t"/>
          <a:lstStyle/>
          <a:p>
            <a:pPr indent="0" marL="0">
              <a:buNone/>
            </a:pPr>
            <a:endParaRPr lang="en-US" dirty="0"/>
          </a:p>
        </p:txBody>
      </p:sp>
      <p:sp>
        <p:nvSpPr>
          <p:cNvPr id="8" name="Text 6"/>
          <p:cNvSpPr/>
          <p:nvPr/>
        </p:nvSpPr>
        <p:spPr>
          <a:xfrm>
            <a:off x="0" y="0"/>
            <a:ext cx="13841" cy="5143500"/>
          </a:xfrm>
          <a:prstGeom prst="rect">
            <a:avLst/>
          </a:prstGeom>
          <a:gradFill rotWithShape="1">
            <a:gsLst>
              <a:gs pos="0">
                <a:srgbClr val="000000">
                  <a:alpha val="0"/>
                </a:srgbClr>
              </a:gs>
              <a:gs pos="40000">
                <a:srgbClr val="1A6FFF">
                  <a:alpha val="50000"/>
                </a:srgbClr>
              </a:gs>
              <a:gs pos="70000">
                <a:srgbClr val="1A6FFF">
                  <a:alpha val="20000"/>
                </a:srgbClr>
              </a:gs>
              <a:gs pos="100000">
                <a:srgbClr val="000000">
                  <a:alpha val="0"/>
                </a:srgbClr>
              </a:gs>
            </a:gsLst>
            <a:lin ang="5400000" scaled="1"/>
          </a:gradFill>
          <a:ln/>
        </p:spPr>
        <p:txBody>
          <a:bodyPr wrap="square" rtlCol="0" anchor="t"/>
          <a:lstStyle/>
          <a:p>
            <a:pPr indent="0" marL="0">
              <a:buNone/>
            </a:pPr>
            <a:endParaRPr lang="en-US" dirty="0"/>
          </a:p>
        </p:txBody>
      </p:sp>
      <p:sp>
        <p:nvSpPr>
          <p:cNvPr id="9" name="Text 7"/>
          <p:cNvSpPr/>
          <p:nvPr/>
        </p:nvSpPr>
        <p:spPr>
          <a:xfrm>
            <a:off x="9130159" y="0"/>
            <a:ext cx="13841" cy="5143500"/>
          </a:xfrm>
          <a:prstGeom prst="rect">
            <a:avLst/>
          </a:prstGeom>
          <a:gradFill rotWithShape="1">
            <a:gsLst>
              <a:gs pos="0">
                <a:srgbClr val="000000">
                  <a:alpha val="0"/>
                </a:srgbClr>
              </a:gs>
              <a:gs pos="50000">
                <a:srgbClr val="1A6FFF">
                  <a:alpha val="25000"/>
                </a:srgbClr>
              </a:gs>
              <a:gs pos="100000">
                <a:srgbClr val="000000">
                  <a:alpha val="0"/>
                </a:srgbClr>
              </a:gs>
            </a:gsLst>
            <a:lin ang="5400000" scaled="1"/>
          </a:gradFill>
          <a:ln/>
        </p:spPr>
        <p:txBody>
          <a:bodyPr wrap="square" rtlCol="0" anchor="t"/>
          <a:lstStyle/>
          <a:p>
            <a:pPr indent="0" marL="0">
              <a:buNone/>
            </a:pPr>
            <a:endParaRPr lang="en-US" dirty="0"/>
          </a:p>
        </p:txBody>
      </p:sp>
      <p:sp>
        <p:nvSpPr>
          <p:cNvPr id="10" name="Text 8"/>
          <p:cNvSpPr/>
          <p:nvPr/>
        </p:nvSpPr>
        <p:spPr>
          <a:xfrm>
            <a:off x="3525143" y="335756"/>
            <a:ext cx="2093714" cy="216262"/>
          </a:xfrm>
          <a:prstGeom prst="roundRect">
            <a:avLst>
              <a:gd name="adj" fmla="val 9983"/>
            </a:avLst>
          </a:prstGeom>
          <a:solidFill>
            <a:srgbClr val="1A6FFF">
              <a:alpha val="7000"/>
            </a:srgbClr>
          </a:solidFill>
          <a:ln w="9525">
            <a:solidFill>
              <a:srgbClr val="1A6FFF">
                <a:alpha val="45000"/>
              </a:srgbClr>
            </a:solidFill>
          </a:ln>
        </p:spPr>
        <p:txBody>
          <a:bodyPr wrap="none" lIns="0" tIns="0" rIns="0" bIns="0" rtlCol="0" anchor="ctr"/>
          <a:lstStyle/>
          <a:p>
            <a:pPr algn="ctr" indent="0" marL="0">
              <a:buNone/>
            </a:pPr>
            <a:r>
              <a:rPr lang="en-US" sz="560" b="1" dirty="0">
                <a:solidFill>
                  <a:srgbClr val="1A6FFF"/>
                </a:solidFill>
                <a:latin typeface="Calibri" pitchFamily="34" charset="0"/>
                <a:ea typeface="Calibri" pitchFamily="34" charset="-122"/>
                <a:cs typeface="Calibri" pitchFamily="34" charset="-120"/>
              </a:rPr>
              <a:t>DTOS PULSE  —  DETERMINISTIC TRUST</a:t>
            </a:r>
            <a:endParaRPr lang="en-US" sz="560" dirty="0"/>
          </a:p>
        </p:txBody>
      </p:sp>
      <p:sp>
        <p:nvSpPr>
          <p:cNvPr id="11" name="Text 9"/>
          <p:cNvSpPr/>
          <p:nvPr/>
        </p:nvSpPr>
        <p:spPr>
          <a:xfrm>
            <a:off x="3357265" y="732979"/>
            <a:ext cx="2429470" cy="7590"/>
          </a:xfrm>
          <a:prstGeom prst="rect">
            <a:avLst/>
          </a:prstGeom>
          <a:gradFill rotWithShape="1">
            <a:gsLst>
              <a:gs pos="0">
                <a:srgbClr val="000000">
                  <a:alpha val="0"/>
                </a:srgbClr>
              </a:gs>
              <a:gs pos="33333">
                <a:srgbClr val="1A6FFF">
                  <a:alpha val="35000"/>
                </a:srgbClr>
              </a:gs>
              <a:gs pos="66667">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12" name="Text 10"/>
          <p:cNvSpPr/>
          <p:nvPr/>
        </p:nvSpPr>
        <p:spPr>
          <a:xfrm>
            <a:off x="359290" y="941189"/>
            <a:ext cx="8425272" cy="539948"/>
          </a:xfrm>
          <a:prstGeom prst="rect">
            <a:avLst/>
          </a:prstGeom>
          <a:noFill/>
          <a:ln/>
        </p:spPr>
        <p:txBody>
          <a:bodyPr wrap="none" lIns="0" tIns="0" rIns="0" bIns="0" rtlCol="0" anchor="t"/>
          <a:lstStyle/>
          <a:p>
            <a:pPr algn="ctr" indent="0" marL="0">
              <a:lnSpc>
                <a:spcPts val="4253"/>
              </a:lnSpc>
              <a:buNone/>
            </a:pPr>
            <a:r>
              <a:rPr lang="en-US" sz="4050" b="1" spc="-40" kern="0" dirty="0">
                <a:solidFill>
                  <a:srgbClr val="F0F4FF"/>
                </a:solidFill>
                <a:latin typeface="Calibri Light" pitchFamily="34" charset="0"/>
                <a:ea typeface="Calibri Light" pitchFamily="34" charset="-122"/>
                <a:cs typeface="Calibri Light" pitchFamily="34" charset="-120"/>
              </a:rPr>
              <a:t>Mathematics Governs.</a:t>
            </a:r>
            <a:endParaRPr lang="en-US" sz="4050" dirty="0"/>
          </a:p>
        </p:txBody>
      </p:sp>
      <p:sp>
        <p:nvSpPr>
          <p:cNvPr id="13" name="Text 11"/>
          <p:cNvSpPr/>
          <p:nvPr/>
        </p:nvSpPr>
        <p:spPr>
          <a:xfrm>
            <a:off x="4400401" y="1524298"/>
            <a:ext cx="342900" cy="13841"/>
          </a:xfrm>
          <a:prstGeom prst="roundRect">
            <a:avLst>
              <a:gd name="adj" fmla="val 55054"/>
            </a:avLst>
          </a:prstGeom>
          <a:gradFill rotWithShape="1">
            <a:gsLst>
              <a:gs pos="0">
                <a:srgbClr val="1A6FFF"/>
              </a:gs>
              <a:gs pos="100000">
                <a:srgbClr val="1A6FFF">
                  <a:alpha val="30000"/>
                </a:srgbClr>
              </a:gs>
            </a:gsLst>
            <a:lin ang="0" scaled="1"/>
          </a:gradFill>
          <a:ln/>
        </p:spPr>
        <p:txBody>
          <a:bodyPr wrap="none" rtlCol="0" anchor="t"/>
          <a:lstStyle/>
          <a:p>
            <a:pPr indent="0" marL="0">
              <a:buNone/>
            </a:pPr>
            <a:endParaRPr lang="en-US" dirty="0"/>
          </a:p>
        </p:txBody>
      </p:sp>
      <p:sp>
        <p:nvSpPr>
          <p:cNvPr id="14" name="Text 12"/>
          <p:cNvSpPr/>
          <p:nvPr/>
        </p:nvSpPr>
        <p:spPr>
          <a:xfrm>
            <a:off x="359290" y="1595289"/>
            <a:ext cx="8425272" cy="539948"/>
          </a:xfrm>
          <a:prstGeom prst="rect">
            <a:avLst/>
          </a:prstGeom>
          <a:noFill/>
          <a:ln/>
        </p:spPr>
        <p:txBody>
          <a:bodyPr wrap="none" lIns="0" tIns="0" rIns="0" bIns="0" rtlCol="0" anchor="t"/>
          <a:lstStyle/>
          <a:p>
            <a:pPr algn="ctr" indent="0" marL="0">
              <a:lnSpc>
                <a:spcPts val="4253"/>
              </a:lnSpc>
              <a:buNone/>
            </a:pPr>
            <a:r>
              <a:rPr lang="en-US" sz="4050" b="1" spc="-40" kern="0" dirty="0">
                <a:solidFill>
                  <a:srgbClr val="1A6FFF"/>
                </a:solidFill>
                <a:latin typeface="Calibri Light" pitchFamily="34" charset="0"/>
                <a:ea typeface="Calibri Light" pitchFamily="34" charset="-122"/>
                <a:cs typeface="Calibri Light" pitchFamily="34" charset="-120"/>
              </a:rPr>
              <a:t>Verification Gates. Truth Delivers.</a:t>
            </a:r>
            <a:endParaRPr lang="en-US" sz="4050" dirty="0"/>
          </a:p>
        </p:txBody>
      </p:sp>
      <p:sp>
        <p:nvSpPr>
          <p:cNvPr id="15" name="Text 13"/>
          <p:cNvSpPr/>
          <p:nvPr/>
        </p:nvSpPr>
        <p:spPr>
          <a:xfrm>
            <a:off x="3071515" y="2363688"/>
            <a:ext cx="3000970" cy="7590"/>
          </a:xfrm>
          <a:prstGeom prst="rect">
            <a:avLst/>
          </a:prstGeom>
          <a:gradFill rotWithShape="1">
            <a:gsLst>
              <a:gs pos="0">
                <a:srgbClr val="000000">
                  <a:alpha val="0"/>
                </a:srgbClr>
              </a:gs>
              <a:gs pos="33333">
                <a:srgbClr val="1A6FFF">
                  <a:alpha val="35000"/>
                </a:srgbClr>
              </a:gs>
              <a:gs pos="66667">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16" name="Text 14"/>
          <p:cNvSpPr/>
          <p:nvPr/>
        </p:nvSpPr>
        <p:spPr>
          <a:xfrm>
            <a:off x="642640" y="2571899"/>
            <a:ext cx="2523827" cy="1927622"/>
          </a:xfrm>
          <a:prstGeom prst="roundRect">
            <a:avLst>
              <a:gd name="adj" fmla="val 1515"/>
            </a:avLst>
          </a:prstGeom>
          <a:solidFill>
            <a:srgbClr val="0D1426">
              <a:alpha val="85000"/>
            </a:srgbClr>
          </a:solidFill>
          <a:ln w="9525">
            <a:solidFill>
              <a:srgbClr val="1A6FFF">
                <a:alpha val="45000"/>
              </a:srgbClr>
            </a:solidFill>
          </a:ln>
        </p:spPr>
        <p:txBody>
          <a:bodyPr wrap="square" rtlCol="0" anchor="t"/>
          <a:lstStyle/>
          <a:p>
            <a:pPr indent="0" marL="0">
              <a:buNone/>
            </a:pPr>
            <a:endParaRPr lang="en-US" dirty="0"/>
          </a:p>
        </p:txBody>
      </p:sp>
      <p:pic>
        <p:nvPicPr>
          <p:cNvPr id="17"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97132" y="2726391"/>
            <a:ext cx="132588" cy="132588"/>
          </a:xfrm>
          <a:prstGeom prst="rect">
            <a:avLst/>
          </a:prstGeom>
        </p:spPr>
      </p:pic>
      <p:sp>
        <p:nvSpPr>
          <p:cNvPr id="18" name="Text 15"/>
          <p:cNvSpPr/>
          <p:nvPr/>
        </p:nvSpPr>
        <p:spPr>
          <a:xfrm>
            <a:off x="809625" y="2917478"/>
            <a:ext cx="1426086" cy="159990"/>
          </a:xfrm>
          <a:prstGeom prst="rect">
            <a:avLst/>
          </a:prstGeom>
          <a:noFill/>
          <a:ln/>
        </p:spPr>
        <p:txBody>
          <a:bodyPr wrap="none" lIns="0" tIns="0" rIns="0" bIns="0" rtlCol="0" anchor="t"/>
          <a:lstStyle/>
          <a:p>
            <a:pPr algn="l" indent="0" marL="0">
              <a:lnSpc>
                <a:spcPts val="1260"/>
              </a:lnSpc>
              <a:buNone/>
            </a:pPr>
            <a:r>
              <a:rPr lang="en-US" sz="840" b="1" spc="67" kern="0" dirty="0">
                <a:solidFill>
                  <a:srgbClr val="F0F4FF"/>
                </a:solidFill>
                <a:latin typeface="Calibri Light" pitchFamily="34" charset="0"/>
                <a:ea typeface="Calibri Light" pitchFamily="34" charset="-122"/>
                <a:cs typeface="Calibri Light" pitchFamily="34" charset="-120"/>
              </a:rPr>
              <a:t>EXECUTIVE BRIEFING</a:t>
            </a:r>
            <a:endParaRPr lang="en-US" sz="840" dirty="0"/>
          </a:p>
        </p:txBody>
      </p:sp>
      <p:sp>
        <p:nvSpPr>
          <p:cNvPr id="19" name="Text 16"/>
          <p:cNvSpPr/>
          <p:nvPr/>
        </p:nvSpPr>
        <p:spPr>
          <a:xfrm>
            <a:off x="809625" y="3142208"/>
            <a:ext cx="2233654" cy="433648"/>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Reserved for qualified enterprise investors and enterprise organizations. Structured qualification process. Limited quarterly availability.</a:t>
            </a:r>
            <a:endParaRPr lang="en-US" sz="700" dirty="0"/>
          </a:p>
        </p:txBody>
      </p:sp>
      <p:pic>
        <p:nvPicPr>
          <p:cNvPr id="20" name="Image 1" descr="preencoded.png">    </p:cNvPr>
          <p:cNvPicPr>
            <a:picLocks noChangeAspect="1"/>
          </p:cNvPicPr>
          <p:nvPr/>
        </p:nvPicPr>
        <p:blipFill>
          <a:blip r:embed="rId3">
            <a:alphaModFix amt="70000"/>
            <a:extLst>
              <a:ext uri="{96DAC541-7B7A-43D3-8B79-37D633B846F1}">
                <asvg:svgBlip xmlns:asvg="http://schemas.microsoft.com/office/drawing/2016/SVG/main" r:embed="rId4"/>
              </a:ext>
            </a:extLst>
          </a:blip>
          <a:stretch>
            <a:fillRect/>
          </a:stretch>
        </p:blipFill>
        <p:spPr>
          <a:xfrm>
            <a:off x="1910367" y="4159309"/>
            <a:ext cx="132588" cy="132588"/>
          </a:xfrm>
          <a:prstGeom prst="rect">
            <a:avLst/>
          </a:prstGeom>
        </p:spPr>
      </p:pic>
      <p:sp>
        <p:nvSpPr>
          <p:cNvPr id="21" name="Text 17"/>
          <p:cNvSpPr/>
          <p:nvPr/>
        </p:nvSpPr>
        <p:spPr>
          <a:xfrm>
            <a:off x="3309938" y="2571899"/>
            <a:ext cx="2523976" cy="1927622"/>
          </a:xfrm>
          <a:prstGeom prst="roundRect">
            <a:avLst>
              <a:gd name="adj" fmla="val 1515"/>
            </a:avLst>
          </a:prstGeom>
          <a:solidFill>
            <a:srgbClr val="0D1426">
              <a:alpha val="85000"/>
            </a:srgbClr>
          </a:solidFill>
          <a:ln w="9525">
            <a:solidFill>
              <a:srgbClr val="1A6FFF">
                <a:alpha val="45000"/>
              </a:srgbClr>
            </a:solidFill>
          </a:ln>
        </p:spPr>
        <p:txBody>
          <a:bodyPr wrap="square" rtlCol="0" anchor="t"/>
          <a:lstStyle/>
          <a:p>
            <a:pPr indent="0" marL="0">
              <a:buNone/>
            </a:pPr>
            <a:endParaRPr lang="en-US" dirty="0"/>
          </a:p>
        </p:txBody>
      </p:sp>
      <p:pic>
        <p:nvPicPr>
          <p:cNvPr id="2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64430" y="2726391"/>
            <a:ext cx="132588" cy="132588"/>
          </a:xfrm>
          <a:prstGeom prst="rect">
            <a:avLst/>
          </a:prstGeom>
        </p:spPr>
      </p:pic>
      <p:sp>
        <p:nvSpPr>
          <p:cNvPr id="23" name="Text 18"/>
          <p:cNvSpPr/>
          <p:nvPr/>
        </p:nvSpPr>
        <p:spPr>
          <a:xfrm>
            <a:off x="3476923" y="2917478"/>
            <a:ext cx="2233806" cy="335979"/>
          </a:xfrm>
          <a:prstGeom prst="rect">
            <a:avLst/>
          </a:prstGeom>
          <a:noFill/>
          <a:ln/>
        </p:spPr>
        <p:txBody>
          <a:bodyPr wrap="square" lIns="0" tIns="0" rIns="0" bIns="0" rtlCol="0" anchor="t"/>
          <a:lstStyle/>
          <a:p>
            <a:pPr algn="l" indent="0" marL="0">
              <a:lnSpc>
                <a:spcPts val="1260"/>
              </a:lnSpc>
              <a:buNone/>
            </a:pPr>
            <a:r>
              <a:rPr lang="en-US" sz="840" b="1" spc="67" kern="0" dirty="0">
                <a:solidFill>
                  <a:srgbClr val="F0F4FF"/>
                </a:solidFill>
                <a:latin typeface="Calibri Light" pitchFamily="34" charset="0"/>
                <a:ea typeface="Calibri Light" pitchFamily="34" charset="-122"/>
                <a:cs typeface="Calibri Light" pitchFamily="34" charset="-120"/>
              </a:rPr>
              <a:t>INDEPENDENT ARCHITECTURAL REVIEW</a:t>
            </a:r>
            <a:endParaRPr lang="en-US" sz="840" dirty="0"/>
          </a:p>
        </p:txBody>
      </p:sp>
      <p:sp>
        <p:nvSpPr>
          <p:cNvPr id="24" name="Text 19"/>
          <p:cNvSpPr/>
          <p:nvPr/>
        </p:nvSpPr>
        <p:spPr>
          <a:xfrm>
            <a:off x="3476923" y="3302198"/>
            <a:ext cx="2233806" cy="722747"/>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Architectural documentation, constraint methodology, and verification protocol specifications are publicly available at secure.dtos.ai. No NDA. No gate. No prior engagement. We publish everything — because we can.</a:t>
            </a:r>
            <a:endParaRPr lang="en-US" sz="700" dirty="0"/>
          </a:p>
        </p:txBody>
      </p:sp>
      <p:pic>
        <p:nvPicPr>
          <p:cNvPr id="25" name="Image 3" descr="preencoded.png">    </p:cNvPr>
          <p:cNvPicPr>
            <a:picLocks noChangeAspect="1"/>
          </p:cNvPicPr>
          <p:nvPr/>
        </p:nvPicPr>
        <p:blipFill>
          <a:blip r:embed="rId7">
            <a:alphaModFix amt="70000"/>
            <a:extLst>
              <a:ext uri="{96DAC541-7B7A-43D3-8B79-37D633B846F1}">
                <asvg:svgBlip xmlns:asvg="http://schemas.microsoft.com/office/drawing/2016/SVG/main" r:embed="rId8"/>
              </a:ext>
            </a:extLst>
          </a:blip>
          <a:stretch>
            <a:fillRect/>
          </a:stretch>
        </p:blipFill>
        <p:spPr>
          <a:xfrm>
            <a:off x="4492386" y="4159309"/>
            <a:ext cx="132588" cy="132588"/>
          </a:xfrm>
          <a:prstGeom prst="rect">
            <a:avLst/>
          </a:prstGeom>
        </p:spPr>
      </p:pic>
      <p:sp>
        <p:nvSpPr>
          <p:cNvPr id="26" name="Text 20"/>
          <p:cNvSpPr/>
          <p:nvPr/>
        </p:nvSpPr>
        <p:spPr>
          <a:xfrm>
            <a:off x="5977384" y="2571899"/>
            <a:ext cx="2523976" cy="1927622"/>
          </a:xfrm>
          <a:prstGeom prst="roundRect">
            <a:avLst>
              <a:gd name="adj" fmla="val 1515"/>
            </a:avLst>
          </a:prstGeom>
          <a:solidFill>
            <a:srgbClr val="0D1426">
              <a:alpha val="85000"/>
            </a:srgbClr>
          </a:solidFill>
          <a:ln w="9525">
            <a:solidFill>
              <a:srgbClr val="1A6FFF">
                <a:alpha val="45000"/>
              </a:srgbClr>
            </a:solidFill>
          </a:ln>
        </p:spPr>
        <p:txBody>
          <a:bodyPr wrap="square" rtlCol="0" anchor="t"/>
          <a:lstStyle/>
          <a:p>
            <a:pPr indent="0" marL="0">
              <a:buNone/>
            </a:pPr>
            <a:endParaRPr lang="en-US" dirty="0"/>
          </a:p>
        </p:txBody>
      </p:sp>
      <p:pic>
        <p:nvPicPr>
          <p:cNvPr id="27"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31877" y="2726391"/>
            <a:ext cx="132588" cy="132588"/>
          </a:xfrm>
          <a:prstGeom prst="rect">
            <a:avLst/>
          </a:prstGeom>
        </p:spPr>
      </p:pic>
      <p:sp>
        <p:nvSpPr>
          <p:cNvPr id="28" name="Text 21"/>
          <p:cNvSpPr/>
          <p:nvPr/>
        </p:nvSpPr>
        <p:spPr>
          <a:xfrm>
            <a:off x="6144369" y="2917478"/>
            <a:ext cx="1537573" cy="159990"/>
          </a:xfrm>
          <a:prstGeom prst="rect">
            <a:avLst/>
          </a:prstGeom>
          <a:noFill/>
          <a:ln/>
        </p:spPr>
        <p:txBody>
          <a:bodyPr wrap="none" lIns="0" tIns="0" rIns="0" bIns="0" rtlCol="0" anchor="t"/>
          <a:lstStyle/>
          <a:p>
            <a:pPr algn="l" indent="0" marL="0">
              <a:lnSpc>
                <a:spcPts val="1260"/>
              </a:lnSpc>
              <a:buNone/>
            </a:pPr>
            <a:r>
              <a:rPr lang="en-US" sz="840" b="1" spc="67" kern="0" dirty="0">
                <a:solidFill>
                  <a:srgbClr val="F0F4FF"/>
                </a:solidFill>
                <a:latin typeface="Calibri Light" pitchFamily="34" charset="0"/>
                <a:ea typeface="Calibri Light" pitchFamily="34" charset="-122"/>
                <a:cs typeface="Calibri Light" pitchFamily="34" charset="-120"/>
              </a:rPr>
              <a:t>INVESTOR DISCUSSION</a:t>
            </a:r>
            <a:endParaRPr lang="en-US" sz="840" dirty="0"/>
          </a:p>
        </p:txBody>
      </p:sp>
      <p:sp>
        <p:nvSpPr>
          <p:cNvPr id="29" name="Text 22"/>
          <p:cNvSpPr/>
          <p:nvPr/>
        </p:nvSpPr>
        <p:spPr>
          <a:xfrm>
            <a:off x="6144369" y="3142208"/>
            <a:ext cx="2233806" cy="289099"/>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Full financial detail, round terms, and cap table available under mutual NDA to qualified investors.</a:t>
            </a:r>
            <a:endParaRPr lang="en-US" sz="700" dirty="0"/>
          </a:p>
        </p:txBody>
      </p:sp>
      <p:pic>
        <p:nvPicPr>
          <p:cNvPr id="30" name="Image 5" descr="preencoded.png">    </p:cNvPr>
          <p:cNvPicPr>
            <a:picLocks noChangeAspect="1"/>
          </p:cNvPicPr>
          <p:nvPr/>
        </p:nvPicPr>
        <p:blipFill>
          <a:blip r:embed="rId11">
            <a:alphaModFix amt="70000"/>
            <a:extLst>
              <a:ext uri="{96DAC541-7B7A-43D3-8B79-37D633B846F1}">
                <asvg:svgBlip xmlns:asvg="http://schemas.microsoft.com/office/drawing/2016/SVG/main" r:embed="rId12"/>
              </a:ext>
            </a:extLst>
          </a:blip>
          <a:stretch>
            <a:fillRect/>
          </a:stretch>
        </p:blipFill>
        <p:spPr>
          <a:xfrm>
            <a:off x="6935548" y="4159309"/>
            <a:ext cx="132588" cy="132588"/>
          </a:xfrm>
          <a:prstGeom prst="rect">
            <a:avLst/>
          </a:prstGeom>
        </p:spPr>
      </p:pic>
      <p:sp>
        <p:nvSpPr>
          <p:cNvPr id="31" name="Text 23"/>
          <p:cNvSpPr/>
          <p:nvPr/>
        </p:nvSpPr>
        <p:spPr>
          <a:xfrm>
            <a:off x="0" y="4663976"/>
            <a:ext cx="9144000" cy="284708"/>
          </a:xfrm>
          <a:prstGeom prst="rect">
            <a:avLst/>
          </a:prstGeom>
          <a:solidFill>
            <a:srgbClr val="0A0F1C">
              <a:alpha val="92000"/>
            </a:srgbClr>
          </a:solidFill>
          <a:ln/>
        </p:spPr>
        <p:txBody>
          <a:bodyPr wrap="square" rtlCol="0" anchor="t"/>
          <a:lstStyle/>
          <a:p>
            <a:pPr indent="0" marL="0">
              <a:buNone/>
            </a:pPr>
            <a:endParaRPr lang="en-US" dirty="0"/>
          </a:p>
        </p:txBody>
      </p:sp>
      <p:sp>
        <p:nvSpPr>
          <p:cNvPr id="32" name="Text 24"/>
          <p:cNvSpPr/>
          <p:nvPr/>
        </p:nvSpPr>
        <p:spPr>
          <a:xfrm>
            <a:off x="0" y="4663976"/>
            <a:ext cx="9144000" cy="9525"/>
          </a:xfrm>
          <a:prstGeom prst="rect">
            <a:avLst/>
          </a:prstGeom>
          <a:solidFill>
            <a:srgbClr val="1A6FFF">
              <a:alpha val="20000"/>
            </a:srgbClr>
          </a:solidFill>
          <a:ln/>
        </p:spPr>
        <p:txBody>
          <a:bodyPr wrap="none" rtlCol="0" anchor="t"/>
          <a:lstStyle/>
          <a:p>
            <a:pPr indent="0" marL="0">
              <a:buNone/>
            </a:pPr>
            <a:endParaRPr lang="en-US" dirty="0"/>
          </a:p>
        </p:txBody>
      </p:sp>
      <p:sp>
        <p:nvSpPr>
          <p:cNvPr id="33" name="Text 25"/>
          <p:cNvSpPr/>
          <p:nvPr/>
        </p:nvSpPr>
        <p:spPr>
          <a:xfrm>
            <a:off x="2446437" y="4744492"/>
            <a:ext cx="892225" cy="133201"/>
          </a:xfrm>
          <a:prstGeom prst="rect">
            <a:avLst/>
          </a:prstGeom>
          <a:noFill/>
          <a:ln/>
        </p:spPr>
        <p:txBody>
          <a:bodyPr wrap="none" lIns="0" tIns="0" rIns="0" bIns="0" rtlCol="0" anchor="ctr"/>
          <a:lstStyle/>
          <a:p>
            <a:pPr algn="l" indent="0" marL="0">
              <a:lnSpc>
                <a:spcPts val="1050"/>
              </a:lnSpc>
              <a:buNone/>
            </a:pPr>
            <a:r>
              <a:rPr lang="en-US" sz="700" spc="28" kern="0" dirty="0">
                <a:solidFill>
                  <a:srgbClr val="8A9BBF"/>
                </a:solidFill>
                <a:latin typeface="Calibri" pitchFamily="34" charset="0"/>
                <a:ea typeface="Calibri" pitchFamily="34" charset="-122"/>
                <a:cs typeface="Calibri" pitchFamily="34" charset="-120"/>
              </a:rPr>
              <a:t>enterprise@dtos.ai</a:t>
            </a:r>
            <a:endParaRPr lang="en-US" sz="700" dirty="0"/>
          </a:p>
        </p:txBody>
      </p:sp>
      <p:pic>
        <p:nvPicPr>
          <p:cNvPr id="34" name="Image 6" descr="preencoded.png">    </p:cNvPr>
          <p:cNvPicPr>
            <a:picLocks noChangeAspect="1"/>
          </p:cNvPicPr>
          <p:nvPr/>
        </p:nvPicPr>
        <p:blipFill>
          <a:blip r:embed="rId13">
            <a:alphaModFix amt="50000"/>
            <a:extLst>
              <a:ext uri="{96DAC541-7B7A-43D3-8B79-37D633B846F1}">
                <asvg:svgBlip xmlns:asvg="http://schemas.microsoft.com/office/drawing/2016/SVG/main" r:embed="rId14"/>
              </a:ext>
            </a:extLst>
          </a:blip>
          <a:stretch>
            <a:fillRect/>
          </a:stretch>
        </p:blipFill>
        <p:spPr>
          <a:xfrm>
            <a:off x="2280651" y="4744798"/>
            <a:ext cx="132588" cy="132588"/>
          </a:xfrm>
          <a:prstGeom prst="rect">
            <a:avLst/>
          </a:prstGeom>
        </p:spPr>
      </p:pic>
      <p:sp>
        <p:nvSpPr>
          <p:cNvPr id="35" name="Text 26"/>
          <p:cNvSpPr/>
          <p:nvPr/>
        </p:nvSpPr>
        <p:spPr>
          <a:xfrm>
            <a:off x="3486150" y="4800302"/>
            <a:ext cx="21580" cy="21580"/>
          </a:xfrm>
          <a:prstGeom prst="ellipse">
            <a:avLst/>
          </a:prstGeom>
          <a:solidFill>
            <a:srgbClr val="1A6FFF">
              <a:alpha val="50000"/>
            </a:srgbClr>
          </a:solidFill>
          <a:ln/>
        </p:spPr>
        <p:txBody>
          <a:bodyPr wrap="none" rtlCol="0" anchor="t"/>
          <a:lstStyle/>
          <a:p>
            <a:pPr indent="0" marL="0">
              <a:buNone/>
            </a:pPr>
            <a:endParaRPr lang="en-US" dirty="0"/>
          </a:p>
        </p:txBody>
      </p:sp>
      <p:sp>
        <p:nvSpPr>
          <p:cNvPr id="36" name="Text 27"/>
          <p:cNvSpPr/>
          <p:nvPr/>
        </p:nvSpPr>
        <p:spPr>
          <a:xfrm>
            <a:off x="3870573" y="4744492"/>
            <a:ext cx="663357" cy="133201"/>
          </a:xfrm>
          <a:prstGeom prst="rect">
            <a:avLst/>
          </a:prstGeom>
          <a:noFill/>
          <a:ln/>
        </p:spPr>
        <p:txBody>
          <a:bodyPr wrap="none" lIns="0" tIns="0" rIns="0" bIns="0" rtlCol="0" anchor="ctr"/>
          <a:lstStyle/>
          <a:p>
            <a:pPr algn="l" indent="0" marL="0">
              <a:lnSpc>
                <a:spcPts val="1050"/>
              </a:lnSpc>
              <a:buNone/>
            </a:pPr>
            <a:r>
              <a:rPr lang="en-US" sz="700" spc="28" kern="0" dirty="0">
                <a:solidFill>
                  <a:srgbClr val="8A9BBF"/>
                </a:solidFill>
                <a:latin typeface="Calibri" pitchFamily="34" charset="0"/>
                <a:ea typeface="Calibri" pitchFamily="34" charset="-122"/>
                <a:cs typeface="Calibri" pitchFamily="34" charset="-120"/>
              </a:rPr>
              <a:t>secure.dtos.ai</a:t>
            </a:r>
            <a:endParaRPr lang="en-US" sz="700" dirty="0"/>
          </a:p>
        </p:txBody>
      </p:sp>
      <p:pic>
        <p:nvPicPr>
          <p:cNvPr id="37" name="Image 7" descr="preencoded.png">    </p:cNvPr>
          <p:cNvPicPr>
            <a:picLocks noChangeAspect="1"/>
          </p:cNvPicPr>
          <p:nvPr/>
        </p:nvPicPr>
        <p:blipFill>
          <a:blip r:embed="rId15">
            <a:alphaModFix amt="50000"/>
            <a:extLst>
              <a:ext uri="{96DAC541-7B7A-43D3-8B79-37D633B846F1}">
                <asvg:svgBlip xmlns:asvg="http://schemas.microsoft.com/office/drawing/2016/SVG/main" r:embed="rId16"/>
              </a:ext>
            </a:extLst>
          </a:blip>
          <a:stretch>
            <a:fillRect/>
          </a:stretch>
        </p:blipFill>
        <p:spPr>
          <a:xfrm>
            <a:off x="3704787" y="4744798"/>
            <a:ext cx="132588" cy="132588"/>
          </a:xfrm>
          <a:prstGeom prst="rect">
            <a:avLst/>
          </a:prstGeom>
        </p:spPr>
      </p:pic>
      <p:sp>
        <p:nvSpPr>
          <p:cNvPr id="38" name="Text 28"/>
          <p:cNvSpPr/>
          <p:nvPr/>
        </p:nvSpPr>
        <p:spPr>
          <a:xfrm>
            <a:off x="4702225" y="4800302"/>
            <a:ext cx="21580" cy="21580"/>
          </a:xfrm>
          <a:prstGeom prst="ellipse">
            <a:avLst/>
          </a:prstGeom>
          <a:solidFill>
            <a:srgbClr val="1A6FFF">
              <a:alpha val="50000"/>
            </a:srgbClr>
          </a:solidFill>
          <a:ln/>
        </p:spPr>
        <p:txBody>
          <a:bodyPr wrap="none" rtlCol="0" anchor="t"/>
          <a:lstStyle/>
          <a:p>
            <a:pPr indent="0" marL="0">
              <a:buNone/>
            </a:pPr>
            <a:endParaRPr lang="en-US" dirty="0"/>
          </a:p>
        </p:txBody>
      </p:sp>
      <p:sp>
        <p:nvSpPr>
          <p:cNvPr id="39" name="Text 29"/>
          <p:cNvSpPr/>
          <p:nvPr/>
        </p:nvSpPr>
        <p:spPr>
          <a:xfrm>
            <a:off x="5086648" y="4744492"/>
            <a:ext cx="1919674" cy="133201"/>
          </a:xfrm>
          <a:prstGeom prst="rect">
            <a:avLst/>
          </a:prstGeom>
          <a:noFill/>
          <a:ln/>
        </p:spPr>
        <p:txBody>
          <a:bodyPr wrap="none" lIns="0" tIns="0" rIns="0" bIns="0" rtlCol="0" anchor="ctr"/>
          <a:lstStyle/>
          <a:p>
            <a:pPr algn="l" indent="0" marL="0">
              <a:lnSpc>
                <a:spcPts val="1050"/>
              </a:lnSpc>
              <a:buNone/>
            </a:pPr>
            <a:r>
              <a:rPr lang="en-US" sz="700" spc="28" kern="0" dirty="0">
                <a:solidFill>
                  <a:srgbClr val="8A9BBF"/>
                </a:solidFill>
                <a:latin typeface="Calibri" pitchFamily="34" charset="0"/>
                <a:ea typeface="Calibri" pitchFamily="34" charset="-122"/>
                <a:cs typeface="Calibri" pitchFamily="34" charset="-120"/>
              </a:rPr>
              <a:t>All investor engagements NDA-protected</a:t>
            </a:r>
            <a:endParaRPr lang="en-US" sz="700" dirty="0"/>
          </a:p>
        </p:txBody>
      </p:sp>
      <p:pic>
        <p:nvPicPr>
          <p:cNvPr id="40" name="Image 8" descr="preencoded.png">    </p:cNvPr>
          <p:cNvPicPr>
            <a:picLocks noChangeAspect="1"/>
          </p:cNvPicPr>
          <p:nvPr/>
        </p:nvPicPr>
        <p:blipFill>
          <a:blip r:embed="rId17">
            <a:alphaModFix amt="50000"/>
            <a:extLst>
              <a:ext uri="{96DAC541-7B7A-43D3-8B79-37D633B846F1}">
                <asvg:svgBlip xmlns:asvg="http://schemas.microsoft.com/office/drawing/2016/SVG/main" r:embed="rId18"/>
              </a:ext>
            </a:extLst>
          </a:blip>
          <a:stretch>
            <a:fillRect/>
          </a:stretch>
        </p:blipFill>
        <p:spPr>
          <a:xfrm>
            <a:off x="4920862" y="4744798"/>
            <a:ext cx="132588" cy="132588"/>
          </a:xfrm>
          <a:prstGeom prst="rect">
            <a:avLst/>
          </a:prstGeom>
        </p:spPr>
      </p:pic>
      <p:sp>
        <p:nvSpPr>
          <p:cNvPr id="41" name="Text 30"/>
          <p:cNvSpPr/>
          <p:nvPr/>
        </p:nvSpPr>
        <p:spPr>
          <a:xfrm>
            <a:off x="-91440" y="4948684"/>
            <a:ext cx="9326880" cy="194816"/>
          </a:xfrm>
          <a:prstGeom prst="rect">
            <a:avLst/>
          </a:prstGeom>
          <a:solidFill>
            <a:srgbClr val="04050A">
              <a:alpha val="98000"/>
            </a:srgbClr>
          </a:solidFill>
          <a:ln/>
        </p:spPr>
        <p:txBody>
          <a:bodyPr wrap="none" lIns="457200" tIns="35560" rIns="457200" bIns="43180" rtlCol="0" anchor="t"/>
          <a:lstStyle/>
          <a:p>
            <a:pPr algn="ctr" indent="0" marL="0">
              <a:buNone/>
            </a:pPr>
            <a:r>
              <a:rPr lang="en-US" sz="560" spc="28" kern="0" dirty="0">
                <a:solidFill>
                  <a:srgbClr val="8A9BBF"/>
                </a:solidFill>
                <a:latin typeface="Calibri" pitchFamily="34" charset="0"/>
                <a:ea typeface="Calibri" pitchFamily="34" charset="-122"/>
                <a:cs typeface="Calibri" pitchFamily="34" charset="-120"/>
              </a:rPr>
              <a:t>DTOS Pulse  ·  Deterministic Trust Category  ·  Investor Briefing July 2026  ·  Confidential — Not for distribution  ·  © 2026 DTOS</a:t>
            </a:r>
            <a:endParaRPr lang="en-US" sz="560" dirty="0"/>
          </a:p>
        </p:txBody>
      </p:sp>
      <p:sp>
        <p:nvSpPr>
          <p:cNvPr id="42" name="Text 31"/>
          <p:cNvSpPr/>
          <p:nvPr/>
        </p:nvSpPr>
        <p:spPr>
          <a:xfrm>
            <a:off x="0" y="4948684"/>
            <a:ext cx="9144000" cy="9525"/>
          </a:xfrm>
          <a:prstGeom prst="rect">
            <a:avLst/>
          </a:prstGeom>
          <a:solidFill>
            <a:srgbClr val="1A6FFF">
              <a:alpha val="7000"/>
            </a:srgbClr>
          </a:solidFill>
          <a:ln/>
        </p:spPr>
        <p:txBody>
          <a:bodyPr wrap="none" rtlCol="0" anchor="t"/>
          <a:lstStyle/>
          <a:p>
            <a:pPr indent="0" marL="0">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4000"/>
                </a:srgbClr>
              </a:gs>
              <a:gs pos="70000">
                <a:srgbClr val="000000">
                  <a:alpha val="0"/>
                </a:srgbClr>
              </a:gs>
            </a:gsLst>
            <a:path path="circle">
              <a:fillToRect l="40000" t="50000" r="60000" b="5000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EF4444">
                  <a:alpha val="4000"/>
                </a:srgbClr>
              </a:gs>
              <a:gs pos="60000">
                <a:srgbClr val="000000">
                  <a:alpha val="0"/>
                </a:srgbClr>
              </a:gs>
            </a:gsLst>
            <a:path path="circle">
              <a:fillToRect l="90000" t="10000" r="10000" b="90000"/>
            </a:path>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8A9BBF">
                  <a:alpha val="12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5" name="Text 3"/>
          <p:cNvSpPr/>
          <p:nvPr/>
        </p:nvSpPr>
        <p:spPr>
          <a:xfrm>
            <a:off x="3796605" y="1502420"/>
            <a:ext cx="21580" cy="393353"/>
          </a:xfrm>
          <a:custGeom>
            <a:avLst/>
            <a:gdLst/>
            <a:ahLst/>
            <a:cxnLst/>
            <a:rect l="l" t="t" r="r" b="b"/>
            <a:pathLst>
              <a:path w="21580" h="393353">
                <a:moveTo>
                  <a:pt x="0" y="29210"/>
                </a:moveTo>
                <a:lnTo>
                  <a:pt x="2698" y="16950"/>
                </a:lnTo>
                <a:lnTo>
                  <a:pt x="5395" y="12296"/>
                </a:lnTo>
                <a:lnTo>
                  <a:pt x="8093" y="9029"/>
                </a:lnTo>
                <a:lnTo>
                  <a:pt x="10790" y="6540"/>
                </a:lnTo>
                <a:lnTo>
                  <a:pt x="13488" y="4592"/>
                </a:lnTo>
                <a:lnTo>
                  <a:pt x="16185" y="3065"/>
                </a:lnTo>
                <a:lnTo>
                  <a:pt x="18883" y="1887"/>
                </a:lnTo>
                <a:lnTo>
                  <a:pt x="21580" y="1014"/>
                </a:lnTo>
                <a:lnTo>
                  <a:pt x="21580" y="392339"/>
                </a:lnTo>
                <a:lnTo>
                  <a:pt x="18883" y="391466"/>
                </a:lnTo>
                <a:lnTo>
                  <a:pt x="16185" y="390288"/>
                </a:lnTo>
                <a:lnTo>
                  <a:pt x="13488" y="388761"/>
                </a:lnTo>
                <a:lnTo>
                  <a:pt x="10790" y="386813"/>
                </a:lnTo>
                <a:lnTo>
                  <a:pt x="8093" y="384324"/>
                </a:lnTo>
                <a:lnTo>
                  <a:pt x="5395" y="381057"/>
                </a:lnTo>
                <a:lnTo>
                  <a:pt x="2698" y="376403"/>
                </a:lnTo>
                <a:lnTo>
                  <a:pt x="0" y="364143"/>
                </a:lnTo>
                <a:close/>
              </a:path>
            </a:pathLst>
          </a:custGeom>
          <a:gradFill rotWithShape="1">
            <a:gsLst>
              <a:gs pos="0">
                <a:srgbClr val="EF4444"/>
              </a:gs>
              <a:gs pos="100000">
                <a:srgbClr val="F59E0B"/>
              </a:gs>
            </a:gsLst>
            <a:lin ang="5400000" scaled="1"/>
          </a:gradFill>
          <a:ln/>
        </p:spPr>
        <p:txBody>
          <a:bodyPr wrap="square" rtlCol="0" anchor="t"/>
          <a:lstStyle/>
          <a:p>
            <a:pPr indent="0" marL="0">
              <a:buNone/>
            </a:pPr>
            <a:endParaRPr lang="en-US" dirty="0"/>
          </a:p>
        </p:txBody>
      </p:sp>
      <p:sp>
        <p:nvSpPr>
          <p:cNvPr id="6" name="Text 4"/>
          <p:cNvSpPr/>
          <p:nvPr/>
        </p:nvSpPr>
        <p:spPr>
          <a:xfrm>
            <a:off x="3796605" y="1971973"/>
            <a:ext cx="21580" cy="393353"/>
          </a:xfrm>
          <a:custGeom>
            <a:avLst/>
            <a:gdLst/>
            <a:ahLst/>
            <a:cxnLst/>
            <a:rect l="l" t="t" r="r" b="b"/>
            <a:pathLst>
              <a:path w="21580" h="393353">
                <a:moveTo>
                  <a:pt x="0" y="29210"/>
                </a:moveTo>
                <a:lnTo>
                  <a:pt x="2698" y="16950"/>
                </a:lnTo>
                <a:lnTo>
                  <a:pt x="5395" y="12296"/>
                </a:lnTo>
                <a:lnTo>
                  <a:pt x="8093" y="9029"/>
                </a:lnTo>
                <a:lnTo>
                  <a:pt x="10790" y="6540"/>
                </a:lnTo>
                <a:lnTo>
                  <a:pt x="13488" y="4592"/>
                </a:lnTo>
                <a:lnTo>
                  <a:pt x="16185" y="3065"/>
                </a:lnTo>
                <a:lnTo>
                  <a:pt x="18883" y="1887"/>
                </a:lnTo>
                <a:lnTo>
                  <a:pt x="21580" y="1014"/>
                </a:lnTo>
                <a:lnTo>
                  <a:pt x="21580" y="392339"/>
                </a:lnTo>
                <a:lnTo>
                  <a:pt x="18883" y="391466"/>
                </a:lnTo>
                <a:lnTo>
                  <a:pt x="16185" y="390288"/>
                </a:lnTo>
                <a:lnTo>
                  <a:pt x="13488" y="388761"/>
                </a:lnTo>
                <a:lnTo>
                  <a:pt x="10790" y="386813"/>
                </a:lnTo>
                <a:lnTo>
                  <a:pt x="8093" y="384324"/>
                </a:lnTo>
                <a:lnTo>
                  <a:pt x="5395" y="381057"/>
                </a:lnTo>
                <a:lnTo>
                  <a:pt x="2698" y="376403"/>
                </a:lnTo>
                <a:lnTo>
                  <a:pt x="0" y="364143"/>
                </a:lnTo>
                <a:close/>
              </a:path>
            </a:pathLst>
          </a:custGeom>
          <a:gradFill rotWithShape="1">
            <a:gsLst>
              <a:gs pos="0">
                <a:srgbClr val="F59E0B"/>
              </a:gs>
              <a:gs pos="100000">
                <a:srgbClr val="FF6B35"/>
              </a:gs>
            </a:gsLst>
            <a:lin ang="5400000" scaled="1"/>
          </a:gradFill>
          <a:ln/>
        </p:spPr>
        <p:txBody>
          <a:bodyPr wrap="square" rtlCol="0" anchor="t"/>
          <a:lstStyle/>
          <a:p>
            <a:pPr indent="0" marL="0">
              <a:buNone/>
            </a:pPr>
            <a:endParaRPr lang="en-US" dirty="0"/>
          </a:p>
        </p:txBody>
      </p:sp>
      <p:sp>
        <p:nvSpPr>
          <p:cNvPr id="7" name="Text 5"/>
          <p:cNvSpPr/>
          <p:nvPr/>
        </p:nvSpPr>
        <p:spPr>
          <a:xfrm>
            <a:off x="3796605" y="2441525"/>
            <a:ext cx="21580" cy="393353"/>
          </a:xfrm>
          <a:custGeom>
            <a:avLst/>
            <a:gdLst/>
            <a:ahLst/>
            <a:cxnLst/>
            <a:rect l="l" t="t" r="r" b="b"/>
            <a:pathLst>
              <a:path w="21580" h="393353">
                <a:moveTo>
                  <a:pt x="0" y="29210"/>
                </a:moveTo>
                <a:lnTo>
                  <a:pt x="2698" y="16950"/>
                </a:lnTo>
                <a:lnTo>
                  <a:pt x="5395" y="12296"/>
                </a:lnTo>
                <a:lnTo>
                  <a:pt x="8093" y="9029"/>
                </a:lnTo>
                <a:lnTo>
                  <a:pt x="10790" y="6540"/>
                </a:lnTo>
                <a:lnTo>
                  <a:pt x="13488" y="4592"/>
                </a:lnTo>
                <a:lnTo>
                  <a:pt x="16185" y="3065"/>
                </a:lnTo>
                <a:lnTo>
                  <a:pt x="18883" y="1887"/>
                </a:lnTo>
                <a:lnTo>
                  <a:pt x="21580" y="1014"/>
                </a:lnTo>
                <a:lnTo>
                  <a:pt x="21580" y="392339"/>
                </a:lnTo>
                <a:lnTo>
                  <a:pt x="18883" y="391466"/>
                </a:lnTo>
                <a:lnTo>
                  <a:pt x="16185" y="390288"/>
                </a:lnTo>
                <a:lnTo>
                  <a:pt x="13488" y="388761"/>
                </a:lnTo>
                <a:lnTo>
                  <a:pt x="10790" y="386813"/>
                </a:lnTo>
                <a:lnTo>
                  <a:pt x="8093" y="384324"/>
                </a:lnTo>
                <a:lnTo>
                  <a:pt x="5395" y="381057"/>
                </a:lnTo>
                <a:lnTo>
                  <a:pt x="2698" y="376403"/>
                </a:lnTo>
                <a:lnTo>
                  <a:pt x="0" y="364143"/>
                </a:lnTo>
                <a:close/>
              </a:path>
            </a:pathLst>
          </a:custGeom>
          <a:gradFill rotWithShape="1">
            <a:gsLst>
              <a:gs pos="0">
                <a:srgbClr val="EF4444"/>
              </a:gs>
              <a:gs pos="100000">
                <a:srgbClr val="F59E0B"/>
              </a:gs>
            </a:gsLst>
            <a:lin ang="5400000" scaled="1"/>
          </a:gradFill>
          <a:ln/>
        </p:spPr>
        <p:txBody>
          <a:bodyPr wrap="square" rtlCol="0" anchor="t"/>
          <a:lstStyle/>
          <a:p>
            <a:pPr indent="0" marL="0">
              <a:buNone/>
            </a:pPr>
            <a:endParaRPr lang="en-US" dirty="0"/>
          </a:p>
        </p:txBody>
      </p:sp>
      <p:sp>
        <p:nvSpPr>
          <p:cNvPr id="8" name="Text 6"/>
          <p:cNvSpPr/>
          <p:nvPr/>
        </p:nvSpPr>
        <p:spPr>
          <a:xfrm>
            <a:off x="3796605" y="2911078"/>
            <a:ext cx="21580" cy="393353"/>
          </a:xfrm>
          <a:custGeom>
            <a:avLst/>
            <a:gdLst/>
            <a:ahLst/>
            <a:cxnLst/>
            <a:rect l="l" t="t" r="r" b="b"/>
            <a:pathLst>
              <a:path w="21580" h="393353">
                <a:moveTo>
                  <a:pt x="0" y="29210"/>
                </a:moveTo>
                <a:lnTo>
                  <a:pt x="2698" y="16950"/>
                </a:lnTo>
                <a:lnTo>
                  <a:pt x="5395" y="12296"/>
                </a:lnTo>
                <a:lnTo>
                  <a:pt x="8093" y="9029"/>
                </a:lnTo>
                <a:lnTo>
                  <a:pt x="10790" y="6540"/>
                </a:lnTo>
                <a:lnTo>
                  <a:pt x="13488" y="4592"/>
                </a:lnTo>
                <a:lnTo>
                  <a:pt x="16185" y="3065"/>
                </a:lnTo>
                <a:lnTo>
                  <a:pt x="18883" y="1887"/>
                </a:lnTo>
                <a:lnTo>
                  <a:pt x="21580" y="1014"/>
                </a:lnTo>
                <a:lnTo>
                  <a:pt x="21580" y="392339"/>
                </a:lnTo>
                <a:lnTo>
                  <a:pt x="18883" y="391466"/>
                </a:lnTo>
                <a:lnTo>
                  <a:pt x="16185" y="390288"/>
                </a:lnTo>
                <a:lnTo>
                  <a:pt x="13488" y="388761"/>
                </a:lnTo>
                <a:lnTo>
                  <a:pt x="10790" y="386813"/>
                </a:lnTo>
                <a:lnTo>
                  <a:pt x="8093" y="384324"/>
                </a:lnTo>
                <a:lnTo>
                  <a:pt x="5395" y="381057"/>
                </a:lnTo>
                <a:lnTo>
                  <a:pt x="2698" y="376403"/>
                </a:lnTo>
                <a:lnTo>
                  <a:pt x="0" y="364143"/>
                </a:lnTo>
                <a:close/>
              </a:path>
            </a:pathLst>
          </a:custGeom>
          <a:gradFill rotWithShape="1">
            <a:gsLst>
              <a:gs pos="0">
                <a:srgbClr val="F59E0B"/>
              </a:gs>
              <a:gs pos="100000">
                <a:srgbClr val="FF6B35"/>
              </a:gs>
            </a:gsLst>
            <a:lin ang="5400000" scaled="1"/>
          </a:gradFill>
          <a:ln/>
        </p:spPr>
        <p:txBody>
          <a:bodyPr wrap="square" rtlCol="0" anchor="t"/>
          <a:lstStyle/>
          <a:p>
            <a:pPr indent="0" marL="0">
              <a:buNone/>
            </a:pPr>
            <a:endParaRPr lang="en-US" dirty="0"/>
          </a:p>
        </p:txBody>
      </p:sp>
      <p:sp>
        <p:nvSpPr>
          <p:cNvPr id="9" name="Text 7"/>
          <p:cNvSpPr/>
          <p:nvPr/>
        </p:nvSpPr>
        <p:spPr>
          <a:xfrm>
            <a:off x="3796605" y="3380631"/>
            <a:ext cx="21580" cy="393353"/>
          </a:xfrm>
          <a:custGeom>
            <a:avLst/>
            <a:gdLst/>
            <a:ahLst/>
            <a:cxnLst/>
            <a:rect l="l" t="t" r="r" b="b"/>
            <a:pathLst>
              <a:path w="21580" h="393353">
                <a:moveTo>
                  <a:pt x="0" y="29210"/>
                </a:moveTo>
                <a:lnTo>
                  <a:pt x="2698" y="16950"/>
                </a:lnTo>
                <a:lnTo>
                  <a:pt x="5395" y="12296"/>
                </a:lnTo>
                <a:lnTo>
                  <a:pt x="8093" y="9029"/>
                </a:lnTo>
                <a:lnTo>
                  <a:pt x="10790" y="6540"/>
                </a:lnTo>
                <a:lnTo>
                  <a:pt x="13488" y="4592"/>
                </a:lnTo>
                <a:lnTo>
                  <a:pt x="16185" y="3065"/>
                </a:lnTo>
                <a:lnTo>
                  <a:pt x="18883" y="1887"/>
                </a:lnTo>
                <a:lnTo>
                  <a:pt x="21580" y="1014"/>
                </a:lnTo>
                <a:lnTo>
                  <a:pt x="21580" y="392339"/>
                </a:lnTo>
                <a:lnTo>
                  <a:pt x="18883" y="391466"/>
                </a:lnTo>
                <a:lnTo>
                  <a:pt x="16185" y="390288"/>
                </a:lnTo>
                <a:lnTo>
                  <a:pt x="13488" y="388761"/>
                </a:lnTo>
                <a:lnTo>
                  <a:pt x="10790" y="386813"/>
                </a:lnTo>
                <a:lnTo>
                  <a:pt x="8093" y="384324"/>
                </a:lnTo>
                <a:lnTo>
                  <a:pt x="5395" y="381057"/>
                </a:lnTo>
                <a:lnTo>
                  <a:pt x="2698" y="376403"/>
                </a:lnTo>
                <a:lnTo>
                  <a:pt x="0" y="364143"/>
                </a:lnTo>
                <a:close/>
              </a:path>
            </a:pathLst>
          </a:custGeom>
          <a:gradFill rotWithShape="1">
            <a:gsLst>
              <a:gs pos="0">
                <a:srgbClr val="EF4444"/>
              </a:gs>
              <a:gs pos="100000">
                <a:srgbClr val="F59E0B"/>
              </a:gs>
            </a:gsLst>
            <a:lin ang="5400000" scaled="1"/>
          </a:gradFill>
          <a:ln/>
        </p:spPr>
        <p:txBody>
          <a:bodyPr wrap="square" rtlCol="0" anchor="t"/>
          <a:lstStyle/>
          <a:p>
            <a:pPr indent="0" marL="0">
              <a:buNone/>
            </a:pPr>
            <a:endParaRPr lang="en-US" dirty="0"/>
          </a:p>
        </p:txBody>
      </p:sp>
      <p:sp>
        <p:nvSpPr>
          <p:cNvPr id="10" name="Text 8"/>
          <p:cNvSpPr/>
          <p:nvPr/>
        </p:nvSpPr>
        <p:spPr>
          <a:xfrm>
            <a:off x="0" y="4595515"/>
            <a:ext cx="29170" cy="547985"/>
          </a:xfrm>
          <a:prstGeom prst="rect">
            <a:avLst/>
          </a:prstGeom>
          <a:gradFill rotWithShape="1">
            <a:gsLst>
              <a:gs pos="0">
                <a:srgbClr val="1A6FFF"/>
              </a:gs>
              <a:gs pos="100000">
                <a:srgbClr val="1A6FFF">
                  <a:alpha val="30000"/>
                </a:srgbClr>
              </a:gs>
            </a:gsLst>
            <a:lin ang="5400000" scaled="1"/>
          </a:gradFill>
          <a:ln/>
        </p:spPr>
        <p:txBody>
          <a:bodyPr wrap="square" rtlCol="0" anchor="t"/>
          <a:lstStyle/>
          <a:p>
            <a:pPr indent="0" marL="0">
              <a:buNone/>
            </a:pPr>
            <a:endParaRPr lang="en-US" dirty="0"/>
          </a:p>
        </p:txBody>
      </p:sp>
      <p:sp>
        <p:nvSpPr>
          <p:cNvPr id="11" name="Text 9"/>
          <p:cNvSpPr/>
          <p:nvPr/>
        </p:nvSpPr>
        <p:spPr>
          <a:xfrm>
            <a:off x="0" y="4595515"/>
            <a:ext cx="9144000" cy="547985"/>
          </a:xfrm>
          <a:prstGeom prst="rect">
            <a:avLst/>
          </a:prstGeom>
          <a:gradFill rotWithShape="1">
            <a:gsLst>
              <a:gs pos="0">
                <a:srgbClr val="FFFFFF"/>
              </a:gs>
              <a:gs pos="0">
                <a:srgbClr val="1A6FFF">
                  <a:alpha val="5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12" name="Text 10"/>
          <p:cNvSpPr/>
          <p:nvPr/>
        </p:nvSpPr>
        <p:spPr>
          <a:xfrm>
            <a:off x="429220" y="257770"/>
            <a:ext cx="2787286" cy="184100"/>
          </a:xfrm>
          <a:prstGeom prst="roundRect">
            <a:avLst>
              <a:gd name="adj" fmla="val 11727"/>
            </a:avLst>
          </a:prstGeom>
          <a:noFill/>
          <a:ln w="9525">
            <a:solidFill>
              <a:srgbClr val="1A6FFF">
                <a:alpha val="35000"/>
              </a:srgbClr>
            </a:solidFill>
          </a:ln>
        </p:spPr>
        <p:txBody>
          <a:bodyPr wrap="none" lIns="181551" tIns="29210" rIns="71120" bIns="29210" rtlCol="0" anchor="ctr"/>
          <a:lstStyle/>
          <a:p>
            <a:pPr algn="l" indent="0" marL="0">
              <a:buNone/>
            </a:pPr>
            <a:r>
              <a:rPr lang="en-US" sz="560" b="1" spc="84" kern="0" dirty="0">
                <a:solidFill>
                  <a:srgbClr val="1A6FFF"/>
                </a:solidFill>
                <a:latin typeface="Calibri" pitchFamily="34" charset="0"/>
                <a:ea typeface="Calibri" pitchFamily="34" charset="-122"/>
                <a:cs typeface="Calibri" pitchFamily="34" charset="-120"/>
              </a:rPr>
              <a:t>THE PROBLEM — STRUCTURAL ARCHITECTURE DEFECT</a:t>
            </a:r>
            <a:endParaRPr lang="en-US" sz="560" dirty="0"/>
          </a:p>
        </p:txBody>
      </p:sp>
      <p:pic>
        <p:nvPicPr>
          <p:cNvPr id="1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70083" y="283452"/>
            <a:ext cx="132588" cy="132588"/>
          </a:xfrm>
          <a:prstGeom prst="rect">
            <a:avLst/>
          </a:prstGeom>
        </p:spPr>
      </p:pic>
      <p:sp>
        <p:nvSpPr>
          <p:cNvPr id="14" name="Text 11"/>
          <p:cNvSpPr/>
          <p:nvPr/>
        </p:nvSpPr>
        <p:spPr>
          <a:xfrm>
            <a:off x="429220" y="542181"/>
            <a:ext cx="8865549" cy="298847"/>
          </a:xfrm>
          <a:prstGeom prst="rect">
            <a:avLst/>
          </a:prstGeom>
          <a:noFill/>
          <a:ln/>
        </p:spPr>
        <p:txBody>
          <a:bodyPr wrap="none" lIns="0" tIns="0" rIns="0" bIns="0" rtlCol="0" anchor="t"/>
          <a:lstStyle/>
          <a:p>
            <a:pPr algn="l" indent="0" marL="0">
              <a:lnSpc>
                <a:spcPts val="2354"/>
              </a:lnSpc>
              <a:spcAft>
                <a:spcPts val="340"/>
              </a:spcAft>
              <a:buNone/>
            </a:pPr>
            <a:r>
              <a:rPr lang="en-US" sz="2140" spc="-43" kern="0" dirty="0">
                <a:solidFill>
                  <a:srgbClr val="F0F4FF"/>
                </a:solidFill>
                <a:latin typeface="Calibri Light" pitchFamily="34" charset="0"/>
                <a:ea typeface="Calibri Light" pitchFamily="34" charset="-122"/>
                <a:cs typeface="Calibri Light" pitchFamily="34" charset="-120"/>
              </a:rPr>
              <a:t>Probabilistic AI Has a </a:t>
            </a:r>
            <a:pPr algn="l" indent="0" marL="0">
              <a:lnSpc>
                <a:spcPts val="2354"/>
              </a:lnSpc>
              <a:spcAft>
                <a:spcPts val="340"/>
              </a:spcAft>
              <a:buNone/>
            </a:pPr>
            <a:r>
              <a:rPr lang="en-US" sz="2140" b="1" spc="-43" kern="0" dirty="0">
                <a:solidFill>
                  <a:srgbClr val="F0F4FF"/>
                </a:solidFill>
                <a:latin typeface="Calibri" pitchFamily="34" charset="0"/>
                <a:ea typeface="Calibri" pitchFamily="34" charset="-122"/>
                <a:cs typeface="Calibri" pitchFamily="34" charset="-120"/>
              </a:rPr>
              <a:t>Structural Defect.</a:t>
            </a:r>
            <a:endParaRPr lang="en-US" sz="2140" dirty="0"/>
          </a:p>
        </p:txBody>
      </p:sp>
      <p:sp>
        <p:nvSpPr>
          <p:cNvPr id="15" name="Text 12"/>
          <p:cNvSpPr/>
          <p:nvPr/>
        </p:nvSpPr>
        <p:spPr>
          <a:xfrm>
            <a:off x="429220" y="884188"/>
            <a:ext cx="9114115" cy="159990"/>
          </a:xfrm>
          <a:prstGeom prst="rect">
            <a:avLst/>
          </a:prstGeom>
          <a:noFill/>
          <a:ln/>
        </p:spPr>
        <p:txBody>
          <a:bodyPr wrap="none" lIns="0" tIns="0" rIns="0" bIns="0" rtlCol="0" anchor="t"/>
          <a:lstStyle/>
          <a:p>
            <a:pPr algn="l" indent="0" marL="0">
              <a:lnSpc>
                <a:spcPts val="1260"/>
              </a:lnSpc>
              <a:buNone/>
            </a:pPr>
            <a:r>
              <a:rPr lang="en-US" sz="840" spc="17" kern="0" dirty="0">
                <a:solidFill>
                  <a:srgbClr val="1A6FFF"/>
                </a:solidFill>
                <a:latin typeface="Calibri" pitchFamily="34" charset="0"/>
                <a:ea typeface="Calibri" pitchFamily="34" charset="-122"/>
                <a:cs typeface="Calibri" pitchFamily="34" charset="-120"/>
              </a:rPr>
              <a:t>Hallucination is not a bug. It is an architectural property.</a:t>
            </a:r>
            <a:endParaRPr lang="en-US" sz="840" dirty="0"/>
          </a:p>
        </p:txBody>
      </p:sp>
      <p:sp>
        <p:nvSpPr>
          <p:cNvPr id="16" name="Text 13"/>
          <p:cNvSpPr/>
          <p:nvPr/>
        </p:nvSpPr>
        <p:spPr>
          <a:xfrm>
            <a:off x="429220" y="1158478"/>
            <a:ext cx="8285559" cy="7590"/>
          </a:xfrm>
          <a:prstGeom prst="rect">
            <a:avLst/>
          </a:prstGeom>
          <a:gradFill rotWithShape="1">
            <a:gsLst>
              <a:gs pos="0">
                <a:srgbClr val="1A6FFF">
                  <a:alpha val="50000"/>
                </a:srgbClr>
              </a:gs>
              <a:gs pos="50000">
                <a:srgbClr val="1A6FFF">
                  <a:alpha val="15000"/>
                </a:srgbClr>
              </a:gs>
              <a:gs pos="100000">
                <a:srgbClr val="000000">
                  <a:alpha val="0"/>
                </a:srgbClr>
              </a:gs>
            </a:gsLst>
            <a:lin ang="0" scaled="1"/>
          </a:gradFill>
          <a:ln/>
        </p:spPr>
        <p:txBody>
          <a:bodyPr wrap="none" rtlCol="0" anchor="t"/>
          <a:lstStyle/>
          <a:p>
            <a:pPr indent="0" marL="0">
              <a:buNone/>
            </a:pPr>
            <a:endParaRPr lang="en-US" dirty="0"/>
          </a:p>
        </p:txBody>
      </p:sp>
      <p:sp>
        <p:nvSpPr>
          <p:cNvPr id="17" name="Text 14"/>
          <p:cNvSpPr/>
          <p:nvPr/>
        </p:nvSpPr>
        <p:spPr>
          <a:xfrm>
            <a:off x="3491805" y="1309539"/>
            <a:ext cx="9525" cy="3148310"/>
          </a:xfrm>
          <a:prstGeom prst="rect">
            <a:avLst/>
          </a:prstGeom>
          <a:solidFill>
            <a:srgbClr val="1A6FFF">
              <a:alpha val="12000"/>
            </a:srgbClr>
          </a:solidFill>
          <a:ln/>
        </p:spPr>
        <p:txBody>
          <a:bodyPr wrap="square" rtlCol="0" anchor="t"/>
          <a:lstStyle/>
          <a:p>
            <a:pPr indent="0" marL="0">
              <a:buNone/>
            </a:pPr>
            <a:endParaRPr lang="en-US" dirty="0"/>
          </a:p>
        </p:txBody>
      </p:sp>
      <p:sp>
        <p:nvSpPr>
          <p:cNvPr id="18" name="Text 15"/>
          <p:cNvSpPr/>
          <p:nvPr/>
        </p:nvSpPr>
        <p:spPr>
          <a:xfrm>
            <a:off x="429220" y="1309539"/>
            <a:ext cx="3054519" cy="97036"/>
          </a:xfrm>
          <a:prstGeom prst="rect">
            <a:avLst/>
          </a:prstGeom>
          <a:noFill/>
          <a:ln/>
        </p:spPr>
        <p:txBody>
          <a:bodyPr wrap="none" lIns="0" tIns="0" rIns="0" bIns="0" rtlCol="0" anchor="t"/>
          <a:lstStyle/>
          <a:p>
            <a:pPr algn="l" indent="0" marL="0">
              <a:lnSpc>
                <a:spcPts val="765"/>
              </a:lnSpc>
              <a:buNone/>
            </a:pPr>
            <a:r>
              <a:rPr lang="en-US" sz="510" b="1" spc="92" kern="0" dirty="0">
                <a:solidFill>
                  <a:srgbClr val="8A9BBF"/>
                </a:solidFill>
                <a:latin typeface="Calibri" pitchFamily="34" charset="0"/>
                <a:ea typeface="Calibri" pitchFamily="34" charset="-122"/>
                <a:cs typeface="Calibri" pitchFamily="34" charset="-120"/>
              </a:rPr>
              <a:t>STRUCTURAL CONTEXT</a:t>
            </a:r>
            <a:endParaRPr lang="en-US" sz="510" dirty="0"/>
          </a:p>
        </p:txBody>
      </p:sp>
      <p:sp>
        <p:nvSpPr>
          <p:cNvPr id="19" name="Text 16"/>
          <p:cNvSpPr/>
          <p:nvPr/>
        </p:nvSpPr>
        <p:spPr>
          <a:xfrm>
            <a:off x="429220" y="1492895"/>
            <a:ext cx="2776835" cy="2964954"/>
          </a:xfrm>
          <a:prstGeom prst="roundRect">
            <a:avLst>
              <a:gd name="adj" fmla="val 1052"/>
            </a:avLst>
          </a:prstGeom>
          <a:solidFill>
            <a:srgbClr val="0D1426"/>
          </a:solidFill>
          <a:ln/>
        </p:spPr>
        <p:txBody>
          <a:bodyPr wrap="square" rtlCol="0" anchor="t"/>
          <a:lstStyle/>
          <a:p>
            <a:pPr indent="0" marL="0">
              <a:buNone/>
            </a:pPr>
            <a:endParaRPr lang="en-US" dirty="0"/>
          </a:p>
        </p:txBody>
      </p:sp>
      <p:sp>
        <p:nvSpPr>
          <p:cNvPr id="20" name="Text 17"/>
          <p:cNvSpPr/>
          <p:nvPr/>
        </p:nvSpPr>
        <p:spPr>
          <a:xfrm>
            <a:off x="429220" y="1492895"/>
            <a:ext cx="19050" cy="2964954"/>
          </a:xfrm>
          <a:custGeom>
            <a:avLst/>
            <a:gdLst/>
            <a:ahLst/>
            <a:cxnLst/>
            <a:rect l="l" t="t" r="r" b="b"/>
            <a:pathLst>
              <a:path w="19050" h="2964954">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2963130"/>
                </a:lnTo>
                <a:lnTo>
                  <a:pt x="16669" y="2962125"/>
                </a:lnTo>
                <a:lnTo>
                  <a:pt x="14288" y="2960855"/>
                </a:lnTo>
                <a:lnTo>
                  <a:pt x="11906" y="2959277"/>
                </a:lnTo>
                <a:lnTo>
                  <a:pt x="9525" y="2957325"/>
                </a:lnTo>
                <a:lnTo>
                  <a:pt x="7144" y="2954883"/>
                </a:lnTo>
                <a:lnTo>
                  <a:pt x="4763" y="2951730"/>
                </a:lnTo>
                <a:lnTo>
                  <a:pt x="2381" y="2947296"/>
                </a:lnTo>
                <a:lnTo>
                  <a:pt x="0" y="2935744"/>
                </a:lnTo>
                <a:close/>
              </a:path>
            </a:pathLst>
          </a:custGeom>
          <a:solidFill>
            <a:srgbClr val="1A6FFF">
              <a:alpha val="40000"/>
            </a:srgbClr>
          </a:solidFill>
          <a:ln/>
        </p:spPr>
        <p:txBody>
          <a:bodyPr wrap="square" rtlCol="0" anchor="t"/>
          <a:lstStyle/>
          <a:p>
            <a:pPr indent="0" marL="0">
              <a:buNone/>
            </a:pPr>
            <a:endParaRPr lang="en-US" dirty="0"/>
          </a:p>
        </p:txBody>
      </p:sp>
      <p:sp>
        <p:nvSpPr>
          <p:cNvPr id="21" name="Text 18"/>
          <p:cNvSpPr/>
          <p:nvPr/>
        </p:nvSpPr>
        <p:spPr>
          <a:xfrm>
            <a:off x="605730" y="1645890"/>
            <a:ext cx="2482007" cy="1147643"/>
          </a:xfrm>
          <a:prstGeom prst="rect">
            <a:avLst/>
          </a:prstGeom>
          <a:noFill/>
          <a:ln/>
        </p:spPr>
        <p:txBody>
          <a:bodyPr wrap="square" lIns="0" tIns="0" rIns="0" bIns="0" rtlCol="0" anchor="t"/>
          <a:lstStyle/>
          <a:p>
            <a:pPr algn="l" indent="0" marL="0">
              <a:lnSpc>
                <a:spcPts val="1436"/>
              </a:lnSpc>
              <a:buNone/>
            </a:pPr>
            <a:r>
              <a:rPr lang="en-US" sz="870" dirty="0">
                <a:solidFill>
                  <a:srgbClr val="F0F4FF">
                    <a:alpha val="82000"/>
                  </a:srgbClr>
                </a:solidFill>
                <a:latin typeface="Calibri" pitchFamily="34" charset="0"/>
                <a:ea typeface="Calibri" pitchFamily="34" charset="-122"/>
                <a:cs typeface="Calibri" pitchFamily="34" charset="-120"/>
              </a:rPr>
              <a:t>Every large language model generates outputs through </a:t>
            </a:r>
            <a:pPr algn="l" indent="0" marL="0">
              <a:lnSpc>
                <a:spcPts val="1436"/>
              </a:lnSpc>
              <a:buNone/>
            </a:pPr>
            <a:r>
              <a:rPr lang="en-US" sz="870" b="1" dirty="0">
                <a:solidFill>
                  <a:srgbClr val="F0F4FF">
                    <a:alpha val="82000"/>
                  </a:srgbClr>
                </a:solidFill>
                <a:latin typeface="Calibri" pitchFamily="34" charset="0"/>
                <a:ea typeface="Calibri" pitchFamily="34" charset="-122"/>
                <a:cs typeface="Calibri" pitchFamily="34" charset="-120"/>
              </a:rPr>
              <a:t>statistical prediction — not truth retrieval.</a:t>
            </a:r>
            <a:pPr algn="l" indent="0" marL="0">
              <a:lnSpc>
                <a:spcPts val="1436"/>
              </a:lnSpc>
              <a:buNone/>
            </a:pPr>
            <a:r>
              <a:rPr lang="en-US" sz="870" dirty="0">
                <a:solidFill>
                  <a:srgbClr val="F0F4FF">
                    <a:alpha val="82000"/>
                  </a:srgbClr>
                </a:solidFill>
                <a:latin typeface="Calibri" pitchFamily="34" charset="0"/>
                <a:ea typeface="Calibri" pitchFamily="34" charset="-122"/>
                <a:cs typeface="Calibri" pitchFamily="34" charset="-120"/>
              </a:rPr>
              <a:t> In domains where statistical likelihood and factual accuracy diverge, the result is </a:t>
            </a:r>
            <a:pPr algn="l" indent="0" marL="0">
              <a:lnSpc>
                <a:spcPts val="1436"/>
              </a:lnSpc>
              <a:buNone/>
            </a:pPr>
            <a:r>
              <a:rPr lang="en-US" sz="870" b="1" dirty="0">
                <a:solidFill>
                  <a:srgbClr val="F0F4FF">
                    <a:alpha val="82000"/>
                  </a:srgbClr>
                </a:solidFill>
                <a:latin typeface="Calibri" pitchFamily="34" charset="0"/>
                <a:ea typeface="Calibri" pitchFamily="34" charset="-122"/>
                <a:cs typeface="Calibri" pitchFamily="34" charset="-120"/>
              </a:rPr>
              <a:t>hallucination:</a:t>
            </a:r>
            <a:pPr algn="l" indent="0" marL="0">
              <a:lnSpc>
                <a:spcPts val="1436"/>
              </a:lnSpc>
              <a:buNone/>
            </a:pPr>
            <a:r>
              <a:rPr lang="en-US" sz="870" dirty="0">
                <a:solidFill>
                  <a:srgbClr val="F0F4FF">
                    <a:alpha val="82000"/>
                  </a:srgbClr>
                </a:solidFill>
                <a:latin typeface="Calibri" pitchFamily="34" charset="0"/>
                <a:ea typeface="Calibri" pitchFamily="34" charset="-122"/>
                <a:cs typeface="Calibri" pitchFamily="34" charset="-120"/>
              </a:rPr>
              <a:t> outputs that are confident, well-formed, and false.</a:t>
            </a:r>
            <a:endParaRPr lang="en-US" sz="870" dirty="0"/>
          </a:p>
        </p:txBody>
      </p:sp>
      <p:sp>
        <p:nvSpPr>
          <p:cNvPr id="22" name="Text 19"/>
          <p:cNvSpPr/>
          <p:nvPr/>
        </p:nvSpPr>
        <p:spPr>
          <a:xfrm>
            <a:off x="605730" y="2839194"/>
            <a:ext cx="2482007" cy="573822"/>
          </a:xfrm>
          <a:prstGeom prst="rect">
            <a:avLst/>
          </a:prstGeom>
          <a:noFill/>
          <a:ln/>
        </p:spPr>
        <p:txBody>
          <a:bodyPr wrap="square" lIns="0" tIns="0" rIns="0" bIns="0" rtlCol="0" anchor="t"/>
          <a:lstStyle/>
          <a:p>
            <a:pPr algn="l" indent="0" marL="0">
              <a:lnSpc>
                <a:spcPts val="1436"/>
              </a:lnSpc>
              <a:spcBef>
                <a:spcPts val="790"/>
              </a:spcBef>
              <a:buNone/>
            </a:pPr>
            <a:r>
              <a:rPr lang="en-US" sz="870" dirty="0">
                <a:solidFill>
                  <a:srgbClr val="F0F4FF">
                    <a:alpha val="82000"/>
                  </a:srgbClr>
                </a:solidFill>
                <a:latin typeface="Calibri" pitchFamily="34" charset="0"/>
                <a:ea typeface="Calibri" pitchFamily="34" charset="-122"/>
                <a:cs typeface="Calibri" pitchFamily="34" charset="-120"/>
              </a:rPr>
              <a:t>This is not fixable through better training, more data, or stronger guardrails. It is </a:t>
            </a:r>
            <a:pPr algn="l" indent="0" marL="0">
              <a:lnSpc>
                <a:spcPts val="1436"/>
              </a:lnSpc>
              <a:spcBef>
                <a:spcPts val="790"/>
              </a:spcBef>
              <a:buNone/>
            </a:pPr>
            <a:r>
              <a:rPr lang="en-US" sz="870" b="1" dirty="0">
                <a:solidFill>
                  <a:srgbClr val="F0F4FF">
                    <a:alpha val="82000"/>
                  </a:srgbClr>
                </a:solidFill>
                <a:latin typeface="Calibri" pitchFamily="34" charset="0"/>
                <a:ea typeface="Calibri" pitchFamily="34" charset="-122"/>
                <a:cs typeface="Calibri" pitchFamily="34" charset="-120"/>
              </a:rPr>
              <a:t>intrinsic to the probabilistic architecture.</a:t>
            </a:r>
            <a:endParaRPr lang="en-US" sz="870" dirty="0"/>
          </a:p>
        </p:txBody>
      </p:sp>
      <p:sp>
        <p:nvSpPr>
          <p:cNvPr id="23" name="Text 20"/>
          <p:cNvSpPr/>
          <p:nvPr/>
        </p:nvSpPr>
        <p:spPr>
          <a:xfrm>
            <a:off x="605730" y="3499991"/>
            <a:ext cx="2433340" cy="770144"/>
          </a:xfrm>
          <a:prstGeom prst="roundRect">
            <a:avLst>
              <a:gd name="adj" fmla="val 2803"/>
            </a:avLst>
          </a:prstGeom>
          <a:solidFill>
            <a:srgbClr val="EF4444">
              <a:alpha val="6000"/>
            </a:srgbClr>
          </a:solidFill>
          <a:ln w="9525">
            <a:solidFill>
              <a:srgbClr val="EF4444">
                <a:alpha val="18000"/>
              </a:srgbClr>
            </a:solidFill>
          </a:ln>
        </p:spPr>
        <p:txBody>
          <a:bodyPr wrap="square" lIns="114300" tIns="86360" rIns="114300" bIns="86360" rtlCol="0" anchor="t"/>
          <a:lstStyle/>
          <a:p>
            <a:pPr algn="l" indent="0" marL="0">
              <a:buNone/>
            </a:pPr>
            <a:r>
              <a:rPr lang="en-US" sz="730" dirty="0">
                <a:solidFill>
                  <a:srgbClr val="F0F4FF"/>
                </a:solidFill>
                <a:latin typeface="Calibri" pitchFamily="34" charset="0"/>
                <a:ea typeface="Calibri" pitchFamily="34" charset="-122"/>
                <a:cs typeface="Calibri" pitchFamily="34" charset="-120"/>
              </a:rPr>
              <a:t>The model does not </a:t>
            </a:r>
            <a:pPr algn="l" indent="0" marL="0">
              <a:buNone/>
            </a:pPr>
            <a:r>
              <a:rPr lang="en-US" sz="730" b="1" dirty="0">
                <a:solidFill>
                  <a:srgbClr val="F87171"/>
                </a:solidFill>
                <a:latin typeface="Calibri" pitchFamily="34" charset="0"/>
                <a:ea typeface="Calibri" pitchFamily="34" charset="-122"/>
                <a:cs typeface="Calibri" pitchFamily="34" charset="-120"/>
              </a:rPr>
              <a:t>know</a:t>
            </a:r>
            <a:pPr algn="l" indent="0" marL="0">
              <a:buNone/>
            </a:pPr>
            <a:r>
              <a:rPr lang="en-US" sz="730" dirty="0">
                <a:solidFill>
                  <a:srgbClr val="F0F4FF"/>
                </a:solidFill>
                <a:latin typeface="Calibri" pitchFamily="34" charset="0"/>
                <a:ea typeface="Calibri" pitchFamily="34" charset="-122"/>
                <a:cs typeface="Calibri" pitchFamily="34" charset="-120"/>
              </a:rPr>
              <a:t> it is hallucinating. It cannot. The mechanism that generates truth and the mechanism that generates fiction are architecturally identical.</a:t>
            </a:r>
            <a:endParaRPr lang="en-US" sz="730" dirty="0"/>
          </a:p>
        </p:txBody>
      </p:sp>
      <p:sp>
        <p:nvSpPr>
          <p:cNvPr id="24" name="Text 21"/>
          <p:cNvSpPr/>
          <p:nvPr/>
        </p:nvSpPr>
        <p:spPr>
          <a:xfrm>
            <a:off x="3787080" y="1309539"/>
            <a:ext cx="5420469" cy="97036"/>
          </a:xfrm>
          <a:prstGeom prst="rect">
            <a:avLst/>
          </a:prstGeom>
          <a:noFill/>
          <a:ln/>
        </p:spPr>
        <p:txBody>
          <a:bodyPr wrap="none" lIns="0" tIns="0" rIns="0" bIns="0" rtlCol="0" anchor="t"/>
          <a:lstStyle/>
          <a:p>
            <a:pPr algn="l" indent="0" marL="0">
              <a:lnSpc>
                <a:spcPts val="765"/>
              </a:lnSpc>
              <a:buNone/>
            </a:pPr>
            <a:r>
              <a:rPr lang="en-US" sz="510" b="1" spc="92" kern="0" dirty="0">
                <a:solidFill>
                  <a:srgbClr val="8A9BBF"/>
                </a:solidFill>
                <a:latin typeface="Calibri" pitchFamily="34" charset="0"/>
                <a:ea typeface="Calibri" pitchFamily="34" charset="-122"/>
                <a:cs typeface="Calibri" pitchFamily="34" charset="-120"/>
              </a:rPr>
              <a:t>DOCUMENTED INSTITUTIONAL CONSEQUENCES</a:t>
            </a:r>
            <a:endParaRPr lang="en-US" sz="510" dirty="0"/>
          </a:p>
        </p:txBody>
      </p:sp>
      <p:sp>
        <p:nvSpPr>
          <p:cNvPr id="25" name="Text 22"/>
          <p:cNvSpPr/>
          <p:nvPr/>
        </p:nvSpPr>
        <p:spPr>
          <a:xfrm>
            <a:off x="3787080" y="1492895"/>
            <a:ext cx="4927699" cy="412403"/>
          </a:xfrm>
          <a:prstGeom prst="roundRect">
            <a:avLst>
              <a:gd name="adj" fmla="val 7083"/>
            </a:avLst>
          </a:prstGeom>
          <a:solidFill>
            <a:srgbClr val="0D1426"/>
          </a:solidFill>
          <a:ln w="9525">
            <a:solidFill>
              <a:srgbClr val="FF6B35">
                <a:alpha val="12000"/>
              </a:srgbClr>
            </a:solidFill>
          </a:ln>
        </p:spPr>
        <p:txBody>
          <a:bodyPr wrap="square" rtlCol="0" anchor="t"/>
          <a:lstStyle/>
          <a:p>
            <a:pPr indent="0" marL="0">
              <a:buNone/>
            </a:pPr>
            <a:endParaRPr lang="en-US" dirty="0"/>
          </a:p>
        </p:txBody>
      </p:sp>
      <p:pic>
        <p:nvPicPr>
          <p:cNvPr id="2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58688" y="1636523"/>
            <a:ext cx="132588" cy="132588"/>
          </a:xfrm>
          <a:prstGeom prst="rect">
            <a:avLst/>
          </a:prstGeom>
        </p:spPr>
      </p:pic>
      <p:sp>
        <p:nvSpPr>
          <p:cNvPr id="27" name="Text 23"/>
          <p:cNvSpPr/>
          <p:nvPr/>
        </p:nvSpPr>
        <p:spPr>
          <a:xfrm>
            <a:off x="4225677" y="1594991"/>
            <a:ext cx="4786580" cy="140643"/>
          </a:xfrm>
          <a:prstGeom prst="rect">
            <a:avLst/>
          </a:prstGeom>
          <a:noFill/>
          <a:ln/>
        </p:spPr>
        <p:txBody>
          <a:bodyPr wrap="none" lIns="0" tIns="0" rIns="0" bIns="0" rtlCol="0" anchor="t"/>
          <a:lstStyle/>
          <a:p>
            <a:pPr algn="l" indent="0" marL="0">
              <a:lnSpc>
                <a:spcPts val="1107"/>
              </a:lnSpc>
              <a:buNone/>
            </a:pPr>
            <a:r>
              <a:rPr lang="en-US" sz="820" b="1" dirty="0">
                <a:solidFill>
                  <a:srgbClr val="FCA5A5"/>
                </a:solidFill>
                <a:latin typeface="Calibri" pitchFamily="34" charset="0"/>
                <a:ea typeface="Calibri" pitchFamily="34" charset="-122"/>
                <a:cs typeface="Calibri" pitchFamily="34" charset="-120"/>
              </a:rPr>
              <a:t>Compliance docs citing regulations that do not exist</a:t>
            </a:r>
            <a:endParaRPr lang="en-US" sz="820" dirty="0"/>
          </a:p>
        </p:txBody>
      </p:sp>
      <p:sp>
        <p:nvSpPr>
          <p:cNvPr id="28" name="Text 24"/>
          <p:cNvSpPr/>
          <p:nvPr/>
        </p:nvSpPr>
        <p:spPr>
          <a:xfrm>
            <a:off x="3787080" y="1962448"/>
            <a:ext cx="4927699" cy="412403"/>
          </a:xfrm>
          <a:prstGeom prst="roundRect">
            <a:avLst>
              <a:gd name="adj" fmla="val 7083"/>
            </a:avLst>
          </a:prstGeom>
          <a:solidFill>
            <a:srgbClr val="0D1426"/>
          </a:solidFill>
          <a:ln w="9525">
            <a:solidFill>
              <a:srgbClr val="FF6B35">
                <a:alpha val="12000"/>
              </a:srgbClr>
            </a:solidFill>
          </a:ln>
        </p:spPr>
        <p:txBody>
          <a:bodyPr wrap="square" rtlCol="0" anchor="t"/>
          <a:lstStyle/>
          <a:p>
            <a:pPr indent="0" marL="0">
              <a:buNone/>
            </a:pPr>
            <a:endParaRPr lang="en-US" dirty="0"/>
          </a:p>
        </p:txBody>
      </p:sp>
      <p:pic>
        <p:nvPicPr>
          <p:cNvPr id="2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58688" y="2106076"/>
            <a:ext cx="132588" cy="132588"/>
          </a:xfrm>
          <a:prstGeom prst="rect">
            <a:avLst/>
          </a:prstGeom>
        </p:spPr>
      </p:pic>
      <p:sp>
        <p:nvSpPr>
          <p:cNvPr id="30" name="Text 25"/>
          <p:cNvSpPr/>
          <p:nvPr/>
        </p:nvSpPr>
        <p:spPr>
          <a:xfrm>
            <a:off x="4225677" y="2064544"/>
            <a:ext cx="4786580" cy="140643"/>
          </a:xfrm>
          <a:prstGeom prst="rect">
            <a:avLst/>
          </a:prstGeom>
          <a:noFill/>
          <a:ln/>
        </p:spPr>
        <p:txBody>
          <a:bodyPr wrap="none" lIns="0" tIns="0" rIns="0" bIns="0" rtlCol="0" anchor="t"/>
          <a:lstStyle/>
          <a:p>
            <a:pPr algn="l" indent="0" marL="0">
              <a:lnSpc>
                <a:spcPts val="1107"/>
              </a:lnSpc>
              <a:buNone/>
            </a:pPr>
            <a:r>
              <a:rPr lang="en-US" sz="820" b="1" dirty="0">
                <a:solidFill>
                  <a:srgbClr val="FBBF24"/>
                </a:solidFill>
                <a:latin typeface="Calibri" pitchFamily="34" charset="0"/>
                <a:ea typeface="Calibri" pitchFamily="34" charset="-122"/>
                <a:cs typeface="Calibri" pitchFamily="34" charset="-120"/>
              </a:rPr>
              <a:t>Legal briefs with fabricated case citations — court sanctions documented</a:t>
            </a:r>
            <a:endParaRPr lang="en-US" sz="820" dirty="0"/>
          </a:p>
        </p:txBody>
      </p:sp>
      <p:sp>
        <p:nvSpPr>
          <p:cNvPr id="31" name="Text 26"/>
          <p:cNvSpPr/>
          <p:nvPr/>
        </p:nvSpPr>
        <p:spPr>
          <a:xfrm>
            <a:off x="3787080" y="2432000"/>
            <a:ext cx="4927699" cy="412403"/>
          </a:xfrm>
          <a:prstGeom prst="roundRect">
            <a:avLst>
              <a:gd name="adj" fmla="val 7083"/>
            </a:avLst>
          </a:prstGeom>
          <a:solidFill>
            <a:srgbClr val="0D1426"/>
          </a:solidFill>
          <a:ln w="9525">
            <a:solidFill>
              <a:srgbClr val="FF6B35">
                <a:alpha val="12000"/>
              </a:srgbClr>
            </a:solidFill>
          </a:ln>
        </p:spPr>
        <p:txBody>
          <a:bodyPr wrap="square" rtlCol="0" anchor="t"/>
          <a:lstStyle/>
          <a:p>
            <a:pPr indent="0" marL="0">
              <a:buNone/>
            </a:pPr>
            <a:endParaRPr lang="en-US" dirty="0"/>
          </a:p>
        </p:txBody>
      </p:sp>
      <p:pic>
        <p:nvPicPr>
          <p:cNvPr id="32"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58688" y="2575628"/>
            <a:ext cx="132588" cy="132588"/>
          </a:xfrm>
          <a:prstGeom prst="rect">
            <a:avLst/>
          </a:prstGeom>
        </p:spPr>
      </p:pic>
      <p:sp>
        <p:nvSpPr>
          <p:cNvPr id="33" name="Text 27"/>
          <p:cNvSpPr/>
          <p:nvPr/>
        </p:nvSpPr>
        <p:spPr>
          <a:xfrm>
            <a:off x="4225677" y="2534096"/>
            <a:ext cx="4786580" cy="140643"/>
          </a:xfrm>
          <a:prstGeom prst="rect">
            <a:avLst/>
          </a:prstGeom>
          <a:noFill/>
          <a:ln/>
        </p:spPr>
        <p:txBody>
          <a:bodyPr wrap="none" lIns="0" tIns="0" rIns="0" bIns="0" rtlCol="0" anchor="t"/>
          <a:lstStyle/>
          <a:p>
            <a:pPr algn="l" indent="0" marL="0">
              <a:lnSpc>
                <a:spcPts val="1107"/>
              </a:lnSpc>
              <a:buNone/>
            </a:pPr>
            <a:r>
              <a:rPr lang="en-US" sz="820" b="1" dirty="0">
                <a:solidFill>
                  <a:srgbClr val="FCA5A5"/>
                </a:solidFill>
                <a:latin typeface="Calibri" pitchFamily="34" charset="0"/>
                <a:ea typeface="Calibri" pitchFamily="34" charset="-122"/>
                <a:cs typeface="Calibri" pitchFamily="34" charset="-120"/>
              </a:rPr>
              <a:t>Clinical guidance with hallucinated dosage data</a:t>
            </a:r>
            <a:endParaRPr lang="en-US" sz="820" dirty="0"/>
          </a:p>
        </p:txBody>
      </p:sp>
      <p:sp>
        <p:nvSpPr>
          <p:cNvPr id="34" name="Text 28"/>
          <p:cNvSpPr/>
          <p:nvPr/>
        </p:nvSpPr>
        <p:spPr>
          <a:xfrm>
            <a:off x="3787080" y="2901553"/>
            <a:ext cx="4927699" cy="412403"/>
          </a:xfrm>
          <a:prstGeom prst="roundRect">
            <a:avLst>
              <a:gd name="adj" fmla="val 7083"/>
            </a:avLst>
          </a:prstGeom>
          <a:solidFill>
            <a:srgbClr val="0D1426"/>
          </a:solidFill>
          <a:ln w="9525">
            <a:solidFill>
              <a:srgbClr val="FF6B35">
                <a:alpha val="12000"/>
              </a:srgbClr>
            </a:solidFill>
          </a:ln>
        </p:spPr>
        <p:txBody>
          <a:bodyPr wrap="square" rtlCol="0" anchor="t"/>
          <a:lstStyle/>
          <a:p>
            <a:pPr indent="0" marL="0">
              <a:buNone/>
            </a:pPr>
            <a:endParaRPr lang="en-US" dirty="0"/>
          </a:p>
        </p:txBody>
      </p:sp>
      <p:pic>
        <p:nvPicPr>
          <p:cNvPr id="35"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58688" y="3045181"/>
            <a:ext cx="132588" cy="132588"/>
          </a:xfrm>
          <a:prstGeom prst="rect">
            <a:avLst/>
          </a:prstGeom>
        </p:spPr>
      </p:pic>
      <p:sp>
        <p:nvSpPr>
          <p:cNvPr id="36" name="Text 29"/>
          <p:cNvSpPr/>
          <p:nvPr/>
        </p:nvSpPr>
        <p:spPr>
          <a:xfrm>
            <a:off x="4225677" y="3003649"/>
            <a:ext cx="4786580" cy="140643"/>
          </a:xfrm>
          <a:prstGeom prst="rect">
            <a:avLst/>
          </a:prstGeom>
          <a:noFill/>
          <a:ln/>
        </p:spPr>
        <p:txBody>
          <a:bodyPr wrap="none" lIns="0" tIns="0" rIns="0" bIns="0" rtlCol="0" anchor="t"/>
          <a:lstStyle/>
          <a:p>
            <a:pPr algn="l" indent="0" marL="0">
              <a:lnSpc>
                <a:spcPts val="1107"/>
              </a:lnSpc>
              <a:buNone/>
            </a:pPr>
            <a:r>
              <a:rPr lang="en-US" sz="820" b="1" dirty="0">
                <a:solidFill>
                  <a:srgbClr val="FBBF24"/>
                </a:solidFill>
                <a:latin typeface="Calibri" pitchFamily="34" charset="0"/>
                <a:ea typeface="Calibri" pitchFamily="34" charset="-122"/>
                <a:cs typeface="Calibri" pitchFamily="34" charset="-120"/>
              </a:rPr>
              <a:t>Financial models built on invented market figures</a:t>
            </a:r>
            <a:endParaRPr lang="en-US" sz="820" dirty="0"/>
          </a:p>
        </p:txBody>
      </p:sp>
      <p:sp>
        <p:nvSpPr>
          <p:cNvPr id="37" name="Text 30"/>
          <p:cNvSpPr/>
          <p:nvPr/>
        </p:nvSpPr>
        <p:spPr>
          <a:xfrm>
            <a:off x="3787080" y="3371106"/>
            <a:ext cx="4927699" cy="412403"/>
          </a:xfrm>
          <a:prstGeom prst="roundRect">
            <a:avLst>
              <a:gd name="adj" fmla="val 7083"/>
            </a:avLst>
          </a:prstGeom>
          <a:solidFill>
            <a:srgbClr val="0D1426"/>
          </a:solidFill>
          <a:ln w="9525">
            <a:solidFill>
              <a:srgbClr val="FF6B35">
                <a:alpha val="12000"/>
              </a:srgbClr>
            </a:solidFill>
          </a:ln>
        </p:spPr>
        <p:txBody>
          <a:bodyPr wrap="square" rtlCol="0" anchor="t"/>
          <a:lstStyle/>
          <a:p>
            <a:pPr indent="0" marL="0">
              <a:buNone/>
            </a:pPr>
            <a:endParaRPr lang="en-US" dirty="0"/>
          </a:p>
        </p:txBody>
      </p:sp>
      <p:pic>
        <p:nvPicPr>
          <p:cNvPr id="38"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958688" y="3514734"/>
            <a:ext cx="132588" cy="132588"/>
          </a:xfrm>
          <a:prstGeom prst="rect">
            <a:avLst/>
          </a:prstGeom>
        </p:spPr>
      </p:pic>
      <p:sp>
        <p:nvSpPr>
          <p:cNvPr id="39" name="Text 31"/>
          <p:cNvSpPr/>
          <p:nvPr/>
        </p:nvSpPr>
        <p:spPr>
          <a:xfrm>
            <a:off x="4225677" y="3473202"/>
            <a:ext cx="4786580" cy="140643"/>
          </a:xfrm>
          <a:prstGeom prst="rect">
            <a:avLst/>
          </a:prstGeom>
          <a:noFill/>
          <a:ln/>
        </p:spPr>
        <p:txBody>
          <a:bodyPr wrap="none" lIns="0" tIns="0" rIns="0" bIns="0" rtlCol="0" anchor="t"/>
          <a:lstStyle/>
          <a:p>
            <a:pPr algn="l" indent="0" marL="0">
              <a:lnSpc>
                <a:spcPts val="1107"/>
              </a:lnSpc>
              <a:buNone/>
            </a:pPr>
            <a:r>
              <a:rPr lang="en-US" sz="820" b="1" dirty="0">
                <a:solidFill>
                  <a:srgbClr val="FCA5A5"/>
                </a:solidFill>
                <a:latin typeface="Calibri" pitchFamily="34" charset="0"/>
                <a:ea typeface="Calibri" pitchFamily="34" charset="-122"/>
                <a:cs typeface="Calibri" pitchFamily="34" charset="-120"/>
              </a:rPr>
              <a:t>Risk assessments grounded in statistical confabulation</a:t>
            </a:r>
            <a:endParaRPr lang="en-US" sz="820" dirty="0"/>
          </a:p>
        </p:txBody>
      </p:sp>
      <p:sp>
        <p:nvSpPr>
          <p:cNvPr id="40" name="Text 32"/>
          <p:cNvSpPr/>
          <p:nvPr/>
        </p:nvSpPr>
        <p:spPr>
          <a:xfrm>
            <a:off x="0" y="4585990"/>
            <a:ext cx="9144000" cy="557510"/>
          </a:xfrm>
          <a:prstGeom prst="rect">
            <a:avLst/>
          </a:prstGeom>
          <a:gradFill rotWithShape="1">
            <a:gsLst>
              <a:gs pos="0">
                <a:srgbClr val="0A1437">
                  <a:alpha val="98000"/>
                </a:srgbClr>
              </a:gs>
              <a:gs pos="100000">
                <a:srgbClr val="0F1C48">
                  <a:alpha val="98000"/>
                </a:srgbClr>
              </a:gs>
            </a:gsLst>
            <a:lin ang="2700000" scaled="1"/>
          </a:gradFill>
          <a:ln/>
        </p:spPr>
        <p:txBody>
          <a:bodyPr wrap="square" rtlCol="0" anchor="t"/>
          <a:lstStyle/>
          <a:p>
            <a:pPr indent="0" marL="0">
              <a:buNone/>
            </a:pPr>
            <a:endParaRPr lang="en-US" dirty="0"/>
          </a:p>
        </p:txBody>
      </p:sp>
      <p:sp>
        <p:nvSpPr>
          <p:cNvPr id="41" name="Text 33"/>
          <p:cNvSpPr/>
          <p:nvPr/>
        </p:nvSpPr>
        <p:spPr>
          <a:xfrm>
            <a:off x="0" y="4585990"/>
            <a:ext cx="9144000" cy="9525"/>
          </a:xfrm>
          <a:prstGeom prst="rect">
            <a:avLst/>
          </a:prstGeom>
          <a:solidFill>
            <a:srgbClr val="1A6FFF">
              <a:alpha val="25000"/>
            </a:srgbClr>
          </a:solidFill>
          <a:ln/>
        </p:spPr>
        <p:txBody>
          <a:bodyPr wrap="none" rtlCol="0" anchor="t"/>
          <a:lstStyle/>
          <a:p>
            <a:pPr indent="0" marL="0">
              <a:buNone/>
            </a:pPr>
            <a:endParaRPr lang="en-US" dirty="0"/>
          </a:p>
        </p:txBody>
      </p:sp>
      <p:sp>
        <p:nvSpPr>
          <p:cNvPr id="42" name="Text 34"/>
          <p:cNvSpPr/>
          <p:nvPr/>
        </p:nvSpPr>
        <p:spPr>
          <a:xfrm>
            <a:off x="429220" y="4740622"/>
            <a:ext cx="257770" cy="257770"/>
          </a:xfrm>
          <a:prstGeom prst="ellipse">
            <a:avLst/>
          </a:prstGeom>
          <a:solidFill>
            <a:srgbClr val="EF4444">
              <a:alpha val="12000"/>
            </a:srgbClr>
          </a:solidFill>
          <a:ln w="9525">
            <a:solidFill>
              <a:srgbClr val="EF4444">
                <a:alpha val="30000"/>
              </a:srgbClr>
            </a:solidFill>
          </a:ln>
        </p:spPr>
        <p:txBody>
          <a:bodyPr wrap="none" rtlCol="0" anchor="t"/>
          <a:lstStyle/>
          <a:p>
            <a:pPr indent="0" marL="0">
              <a:buNone/>
            </a:pPr>
            <a:endParaRPr lang="en-US" dirty="0"/>
          </a:p>
        </p:txBody>
      </p:sp>
      <p:pic>
        <p:nvPicPr>
          <p:cNvPr id="43"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91811" y="4803213"/>
            <a:ext cx="132588" cy="132588"/>
          </a:xfrm>
          <a:prstGeom prst="rect">
            <a:avLst/>
          </a:prstGeom>
        </p:spPr>
      </p:pic>
      <p:sp>
        <p:nvSpPr>
          <p:cNvPr id="44" name="Text 35"/>
          <p:cNvSpPr/>
          <p:nvPr/>
        </p:nvSpPr>
        <p:spPr>
          <a:xfrm>
            <a:off x="830461" y="4794200"/>
            <a:ext cx="7865001" cy="150465"/>
          </a:xfrm>
          <a:prstGeom prst="rect">
            <a:avLst/>
          </a:prstGeom>
          <a:noFill/>
          <a:ln/>
        </p:spPr>
        <p:txBody>
          <a:bodyPr wrap="none" lIns="0" tIns="0" rIns="0" bIns="0" rtlCol="0" anchor="ctr"/>
          <a:lstStyle/>
          <a:p>
            <a:pPr algn="l" indent="0" marL="0">
              <a:lnSpc>
                <a:spcPts val="1185"/>
              </a:lnSpc>
              <a:buNone/>
            </a:pPr>
            <a:r>
              <a:rPr lang="en-US" sz="790" spc="8" kern="0" dirty="0">
                <a:solidFill>
                  <a:srgbClr val="F0F4FF">
                    <a:alpha val="78000"/>
                  </a:srgbClr>
                </a:solidFill>
                <a:latin typeface="Calibri" pitchFamily="34" charset="0"/>
                <a:ea typeface="Calibri" pitchFamily="34" charset="-122"/>
                <a:cs typeface="Calibri" pitchFamily="34" charset="-120"/>
              </a:rPr>
              <a:t>The cost is not inconvenience. The cost is </a:t>
            </a:r>
            <a:pPr algn="l" indent="0" marL="0">
              <a:lnSpc>
                <a:spcPts val="1185"/>
              </a:lnSpc>
              <a:buNone/>
            </a:pPr>
            <a:r>
              <a:rPr lang="en-US" sz="790" b="1" spc="8" kern="0" dirty="0">
                <a:solidFill>
                  <a:srgbClr val="F0F4FF">
                    <a:alpha val="78000"/>
                  </a:srgbClr>
                </a:solidFill>
                <a:latin typeface="Calibri" pitchFamily="34" charset="0"/>
                <a:ea typeface="Calibri" pitchFamily="34" charset="-122"/>
                <a:cs typeface="Calibri" pitchFamily="34" charset="-120"/>
              </a:rPr>
              <a:t>institutional trust</a:t>
            </a:r>
            <a:pPr algn="l" indent="0" marL="0">
              <a:lnSpc>
                <a:spcPts val="1185"/>
              </a:lnSpc>
              <a:buNone/>
            </a:pPr>
            <a:r>
              <a:rPr lang="en-US" sz="790" spc="8" kern="0" dirty="0">
                <a:solidFill>
                  <a:srgbClr val="F0F4FF">
                    <a:alpha val="78000"/>
                  </a:srgbClr>
                </a:solidFill>
                <a:latin typeface="Calibri" pitchFamily="34" charset="0"/>
                <a:ea typeface="Calibri" pitchFamily="34" charset="-122"/>
                <a:cs typeface="Calibri" pitchFamily="34" charset="-120"/>
              </a:rPr>
              <a:t> — and the regulatory, legal, and human consequences of decisions made on </a:t>
            </a:r>
            <a:pPr algn="l" indent="0" marL="0">
              <a:lnSpc>
                <a:spcPts val="1185"/>
              </a:lnSpc>
              <a:buNone/>
            </a:pPr>
            <a:r>
              <a:rPr lang="en-US" sz="790" b="1" spc="8" kern="0" dirty="0">
                <a:solidFill>
                  <a:srgbClr val="F0F4FF">
                    <a:alpha val="78000"/>
                  </a:srgbClr>
                </a:solidFill>
                <a:latin typeface="Calibri" pitchFamily="34" charset="0"/>
                <a:ea typeface="Calibri" pitchFamily="34" charset="-122"/>
                <a:cs typeface="Calibri" pitchFamily="34" charset="-120"/>
              </a:rPr>
              <a:t>false intelligence.</a:t>
            </a:r>
            <a:endParaRPr lang="en-US" sz="79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80E1C"/>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FFFFFF"/>
              </a:gs>
              <a:gs pos="0">
                <a:srgbClr val="0C1634">
                  <a:alpha val="85000"/>
                </a:srgbClr>
              </a:gs>
              <a:gs pos="8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1A6FFF">
                  <a:alpha val="5000"/>
                </a:srgbClr>
              </a:gs>
              <a:gs pos="70000">
                <a:srgbClr val="000000">
                  <a:alpha val="0"/>
                </a:srgbClr>
              </a:gs>
            </a:gsLst>
            <a:path path="circle">
              <a:fillToRect l="92000" t="50000" r="8000" b="50000"/>
            </a:path>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F0C040">
                  <a:alpha val="4000"/>
                </a:srgbClr>
              </a:gs>
              <a:gs pos="70000">
                <a:srgbClr val="000000">
                  <a:alpha val="0"/>
                </a:srgbClr>
              </a:gs>
            </a:gsLst>
            <a:path path="circle">
              <a:fillToRect l="8000" t="50000" r="92000" b="50000"/>
            </a:path>
          </a:gradFill>
          <a:ln/>
        </p:spPr>
        <p:txBody>
          <a:bodyPr wrap="square" rtlCol="0" anchor="t"/>
          <a:lstStyle/>
          <a:p>
            <a:pPr indent="0" marL="0">
              <a:buNone/>
            </a:pPr>
            <a:endParaRPr lang="en-US" dirty="0"/>
          </a:p>
        </p:txBody>
      </p:sp>
      <p:sp>
        <p:nvSpPr>
          <p:cNvPr id="5" name="Text 3"/>
          <p:cNvSpPr/>
          <p:nvPr/>
        </p:nvSpPr>
        <p:spPr>
          <a:xfrm>
            <a:off x="0" y="0"/>
            <a:ext cx="9144000" cy="5143500"/>
          </a:xfrm>
          <a:prstGeom prst="rect">
            <a:avLst/>
          </a:prstGeom>
          <a:gradFill rotWithShape="1">
            <a:gsLst>
              <a:gs pos="0">
                <a:srgbClr val="8BAAFF">
                  <a:alpha val="7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6" name="Text 4"/>
          <p:cNvSpPr/>
          <p:nvPr/>
        </p:nvSpPr>
        <p:spPr>
          <a:xfrm>
            <a:off x="0" y="0"/>
            <a:ext cx="9144000" cy="13841"/>
          </a:xfrm>
          <a:prstGeom prst="rect">
            <a:avLst/>
          </a:prstGeom>
          <a:gradFill rotWithShape="1">
            <a:gsLst>
              <a:gs pos="0">
                <a:srgbClr val="000000">
                  <a:alpha val="0"/>
                </a:srgbClr>
              </a:gs>
              <a:gs pos="10000">
                <a:srgbClr val="1A6FFF">
                  <a:alpha val="0"/>
                </a:srgbClr>
              </a:gs>
              <a:gs pos="40000">
                <a:srgbClr val="1A6FFF">
                  <a:alpha val="50000"/>
                </a:srgbClr>
              </a:gs>
              <a:gs pos="60000">
                <a:srgbClr val="1A6FFF">
                  <a:alpha val="50000"/>
                </a:srgbClr>
              </a:gs>
              <a:gs pos="90000">
                <a:srgbClr val="1A6FFF">
                  <a:alpha val="0"/>
                </a:srgbClr>
              </a:gs>
              <a:gs pos="100000">
                <a:srgbClr val="000000">
                  <a:alpha val="0"/>
                </a:srgbClr>
              </a:gs>
            </a:gsLst>
            <a:lin ang="0" scaled="1"/>
          </a:gradFill>
          <a:ln/>
        </p:spPr>
        <p:txBody>
          <a:bodyPr wrap="none" rtlCol="0" anchor="t"/>
          <a:lstStyle/>
          <a:p>
            <a:pPr indent="0" marL="0">
              <a:buNone/>
            </a:pPr>
            <a:endParaRPr lang="en-US" dirty="0"/>
          </a:p>
        </p:txBody>
      </p:sp>
      <p:sp>
        <p:nvSpPr>
          <p:cNvPr id="7" name="Text 5"/>
          <p:cNvSpPr/>
          <p:nvPr/>
        </p:nvSpPr>
        <p:spPr>
          <a:xfrm>
            <a:off x="409575" y="1315045"/>
            <a:ext cx="4095750" cy="21580"/>
          </a:xfrm>
          <a:custGeom>
            <a:avLst/>
            <a:gdLst/>
            <a:ahLst/>
            <a:cxnLst/>
            <a:rect l="l" t="t" r="r" b="b"/>
            <a:pathLst>
              <a:path w="4095750" h="21580">
                <a:moveTo>
                  <a:pt x="100330" y="0"/>
                </a:moveTo>
                <a:lnTo>
                  <a:pt x="3995420" y="0"/>
                </a:lnTo>
                <a:lnTo>
                  <a:pt x="4018529" y="2698"/>
                </a:lnTo>
                <a:lnTo>
                  <a:pt x="4027877" y="5395"/>
                </a:lnTo>
                <a:lnTo>
                  <a:pt x="4034896" y="8093"/>
                </a:lnTo>
                <a:lnTo>
                  <a:pt x="4040683" y="10790"/>
                </a:lnTo>
                <a:lnTo>
                  <a:pt x="4045665" y="13488"/>
                </a:lnTo>
                <a:lnTo>
                  <a:pt x="4050062" y="16185"/>
                </a:lnTo>
                <a:lnTo>
                  <a:pt x="4054007" y="18883"/>
                </a:lnTo>
                <a:lnTo>
                  <a:pt x="4057586" y="21580"/>
                </a:lnTo>
                <a:lnTo>
                  <a:pt x="38164" y="21580"/>
                </a:lnTo>
                <a:lnTo>
                  <a:pt x="41743" y="18883"/>
                </a:lnTo>
                <a:lnTo>
                  <a:pt x="45688" y="16185"/>
                </a:lnTo>
                <a:lnTo>
                  <a:pt x="50085" y="13488"/>
                </a:lnTo>
                <a:lnTo>
                  <a:pt x="55067" y="10790"/>
                </a:lnTo>
                <a:lnTo>
                  <a:pt x="60854" y="8093"/>
                </a:lnTo>
                <a:lnTo>
                  <a:pt x="67873" y="5395"/>
                </a:lnTo>
                <a:lnTo>
                  <a:pt x="77221" y="2698"/>
                </a:lnTo>
                <a:close/>
              </a:path>
            </a:pathLst>
          </a:custGeom>
          <a:gradFill rotWithShape="1">
            <a:gsLst>
              <a:gs pos="0">
                <a:srgbClr val="000000">
                  <a:alpha val="0"/>
                </a:srgbClr>
              </a:gs>
              <a:gs pos="50000">
                <a:srgbClr val="1A6FFF"/>
              </a:gs>
              <a:gs pos="100000">
                <a:srgbClr val="000000">
                  <a:alpha val="0"/>
                </a:srgbClr>
              </a:gs>
            </a:gsLst>
            <a:lin ang="0" scaled="1"/>
          </a:gradFill>
          <a:ln/>
        </p:spPr>
        <p:txBody>
          <a:bodyPr wrap="none" rtlCol="0" anchor="t"/>
          <a:lstStyle/>
          <a:p>
            <a:pPr indent="0" marL="0">
              <a:buNone/>
            </a:pPr>
            <a:endParaRPr lang="en-US" dirty="0"/>
          </a:p>
        </p:txBody>
      </p:sp>
      <p:sp>
        <p:nvSpPr>
          <p:cNvPr id="8" name="Text 6"/>
          <p:cNvSpPr/>
          <p:nvPr/>
        </p:nvSpPr>
        <p:spPr>
          <a:xfrm>
            <a:off x="4638675" y="1315045"/>
            <a:ext cx="4095750" cy="21580"/>
          </a:xfrm>
          <a:custGeom>
            <a:avLst/>
            <a:gdLst/>
            <a:ahLst/>
            <a:cxnLst/>
            <a:rect l="l" t="t" r="r" b="b"/>
            <a:pathLst>
              <a:path w="4095750" h="21580">
                <a:moveTo>
                  <a:pt x="100330" y="0"/>
                </a:moveTo>
                <a:lnTo>
                  <a:pt x="3995420" y="0"/>
                </a:lnTo>
                <a:lnTo>
                  <a:pt x="4018529" y="2698"/>
                </a:lnTo>
                <a:lnTo>
                  <a:pt x="4027877" y="5395"/>
                </a:lnTo>
                <a:lnTo>
                  <a:pt x="4034896" y="8093"/>
                </a:lnTo>
                <a:lnTo>
                  <a:pt x="4040683" y="10790"/>
                </a:lnTo>
                <a:lnTo>
                  <a:pt x="4045665" y="13488"/>
                </a:lnTo>
                <a:lnTo>
                  <a:pt x="4050062" y="16185"/>
                </a:lnTo>
                <a:lnTo>
                  <a:pt x="4054007" y="18883"/>
                </a:lnTo>
                <a:lnTo>
                  <a:pt x="4057586" y="21580"/>
                </a:lnTo>
                <a:lnTo>
                  <a:pt x="38164" y="21580"/>
                </a:lnTo>
                <a:lnTo>
                  <a:pt x="41743" y="18883"/>
                </a:lnTo>
                <a:lnTo>
                  <a:pt x="45688" y="16185"/>
                </a:lnTo>
                <a:lnTo>
                  <a:pt x="50085" y="13488"/>
                </a:lnTo>
                <a:lnTo>
                  <a:pt x="55067" y="10790"/>
                </a:lnTo>
                <a:lnTo>
                  <a:pt x="60854" y="8093"/>
                </a:lnTo>
                <a:lnTo>
                  <a:pt x="67873" y="5395"/>
                </a:lnTo>
                <a:lnTo>
                  <a:pt x="77221" y="2698"/>
                </a:lnTo>
                <a:close/>
              </a:path>
            </a:pathLst>
          </a:custGeom>
          <a:gradFill rotWithShape="1">
            <a:gsLst>
              <a:gs pos="0">
                <a:srgbClr val="000000">
                  <a:alpha val="0"/>
                </a:srgbClr>
              </a:gs>
              <a:gs pos="50000">
                <a:srgbClr val="1A6FFF"/>
              </a:gs>
              <a:gs pos="100000">
                <a:srgbClr val="000000">
                  <a:alpha val="0"/>
                </a:srgbClr>
              </a:gs>
            </a:gsLst>
            <a:lin ang="0" scaled="1"/>
          </a:gradFill>
          <a:ln/>
        </p:spPr>
        <p:txBody>
          <a:bodyPr wrap="none" rtlCol="0" anchor="t"/>
          <a:lstStyle/>
          <a:p>
            <a:pPr indent="0" marL="0">
              <a:buNone/>
            </a:pPr>
            <a:endParaRPr lang="en-US" dirty="0"/>
          </a:p>
        </p:txBody>
      </p:sp>
      <p:sp>
        <p:nvSpPr>
          <p:cNvPr id="9" name="Text 7"/>
          <p:cNvSpPr/>
          <p:nvPr/>
        </p:nvSpPr>
        <p:spPr>
          <a:xfrm>
            <a:off x="409575" y="2959298"/>
            <a:ext cx="4095750" cy="21580"/>
          </a:xfrm>
          <a:custGeom>
            <a:avLst/>
            <a:gdLst/>
            <a:ahLst/>
            <a:cxnLst/>
            <a:rect l="l" t="t" r="r" b="b"/>
            <a:pathLst>
              <a:path w="4095750" h="21580">
                <a:moveTo>
                  <a:pt x="100330" y="0"/>
                </a:moveTo>
                <a:lnTo>
                  <a:pt x="3995420" y="0"/>
                </a:lnTo>
                <a:lnTo>
                  <a:pt x="4018529" y="2698"/>
                </a:lnTo>
                <a:lnTo>
                  <a:pt x="4027877" y="5395"/>
                </a:lnTo>
                <a:lnTo>
                  <a:pt x="4034896" y="8093"/>
                </a:lnTo>
                <a:lnTo>
                  <a:pt x="4040683" y="10790"/>
                </a:lnTo>
                <a:lnTo>
                  <a:pt x="4045665" y="13488"/>
                </a:lnTo>
                <a:lnTo>
                  <a:pt x="4050062" y="16185"/>
                </a:lnTo>
                <a:lnTo>
                  <a:pt x="4054007" y="18883"/>
                </a:lnTo>
                <a:lnTo>
                  <a:pt x="4057586" y="21580"/>
                </a:lnTo>
                <a:lnTo>
                  <a:pt x="38164" y="21580"/>
                </a:lnTo>
                <a:lnTo>
                  <a:pt x="41743" y="18883"/>
                </a:lnTo>
                <a:lnTo>
                  <a:pt x="45688" y="16185"/>
                </a:lnTo>
                <a:lnTo>
                  <a:pt x="50085" y="13488"/>
                </a:lnTo>
                <a:lnTo>
                  <a:pt x="55067" y="10790"/>
                </a:lnTo>
                <a:lnTo>
                  <a:pt x="60854" y="8093"/>
                </a:lnTo>
                <a:lnTo>
                  <a:pt x="67873" y="5395"/>
                </a:lnTo>
                <a:lnTo>
                  <a:pt x="77221" y="2698"/>
                </a:lnTo>
                <a:close/>
              </a:path>
            </a:pathLst>
          </a:custGeom>
          <a:gradFill rotWithShape="1">
            <a:gsLst>
              <a:gs pos="0">
                <a:srgbClr val="000000">
                  <a:alpha val="0"/>
                </a:srgbClr>
              </a:gs>
              <a:gs pos="50000">
                <a:srgbClr val="F0C040"/>
              </a:gs>
              <a:gs pos="100000">
                <a:srgbClr val="000000">
                  <a:alpha val="0"/>
                </a:srgbClr>
              </a:gs>
            </a:gsLst>
            <a:lin ang="0" scaled="1"/>
          </a:gradFill>
          <a:ln/>
        </p:spPr>
        <p:txBody>
          <a:bodyPr wrap="none" rtlCol="0" anchor="t"/>
          <a:lstStyle/>
          <a:p>
            <a:pPr indent="0" marL="0">
              <a:buNone/>
            </a:pPr>
            <a:endParaRPr lang="en-US" dirty="0"/>
          </a:p>
        </p:txBody>
      </p:sp>
      <p:sp>
        <p:nvSpPr>
          <p:cNvPr id="10" name="Text 8"/>
          <p:cNvSpPr/>
          <p:nvPr/>
        </p:nvSpPr>
        <p:spPr>
          <a:xfrm>
            <a:off x="4638675" y="2959298"/>
            <a:ext cx="4095750" cy="21580"/>
          </a:xfrm>
          <a:custGeom>
            <a:avLst/>
            <a:gdLst/>
            <a:ahLst/>
            <a:cxnLst/>
            <a:rect l="l" t="t" r="r" b="b"/>
            <a:pathLst>
              <a:path w="4095750" h="21580">
                <a:moveTo>
                  <a:pt x="100330" y="0"/>
                </a:moveTo>
                <a:lnTo>
                  <a:pt x="3995420" y="0"/>
                </a:lnTo>
                <a:lnTo>
                  <a:pt x="4018529" y="2698"/>
                </a:lnTo>
                <a:lnTo>
                  <a:pt x="4027877" y="5395"/>
                </a:lnTo>
                <a:lnTo>
                  <a:pt x="4034896" y="8093"/>
                </a:lnTo>
                <a:lnTo>
                  <a:pt x="4040683" y="10790"/>
                </a:lnTo>
                <a:lnTo>
                  <a:pt x="4045665" y="13488"/>
                </a:lnTo>
                <a:lnTo>
                  <a:pt x="4050062" y="16185"/>
                </a:lnTo>
                <a:lnTo>
                  <a:pt x="4054007" y="18883"/>
                </a:lnTo>
                <a:lnTo>
                  <a:pt x="4057586" y="21580"/>
                </a:lnTo>
                <a:lnTo>
                  <a:pt x="38164" y="21580"/>
                </a:lnTo>
                <a:lnTo>
                  <a:pt x="41743" y="18883"/>
                </a:lnTo>
                <a:lnTo>
                  <a:pt x="45688" y="16185"/>
                </a:lnTo>
                <a:lnTo>
                  <a:pt x="50085" y="13488"/>
                </a:lnTo>
                <a:lnTo>
                  <a:pt x="55067" y="10790"/>
                </a:lnTo>
                <a:lnTo>
                  <a:pt x="60854" y="8093"/>
                </a:lnTo>
                <a:lnTo>
                  <a:pt x="67873" y="5395"/>
                </a:lnTo>
                <a:lnTo>
                  <a:pt x="77221" y="2698"/>
                </a:lnTo>
                <a:close/>
              </a:path>
            </a:pathLst>
          </a:custGeom>
          <a:gradFill rotWithShape="1">
            <a:gsLst>
              <a:gs pos="0">
                <a:srgbClr val="000000">
                  <a:alpha val="0"/>
                </a:srgbClr>
              </a:gs>
              <a:gs pos="50000">
                <a:srgbClr val="F0C040"/>
              </a:gs>
              <a:gs pos="100000">
                <a:srgbClr val="000000">
                  <a:alpha val="0"/>
                </a:srgbClr>
              </a:gs>
            </a:gsLst>
            <a:lin ang="0" scaled="1"/>
          </a:gradFill>
          <a:ln/>
        </p:spPr>
        <p:txBody>
          <a:bodyPr wrap="none" rtlCol="0" anchor="t"/>
          <a:lstStyle/>
          <a:p>
            <a:pPr indent="0" marL="0">
              <a:buNone/>
            </a:pPr>
            <a:endParaRPr lang="en-US" dirty="0"/>
          </a:p>
        </p:txBody>
      </p:sp>
      <p:sp>
        <p:nvSpPr>
          <p:cNvPr id="11" name="Text 9"/>
          <p:cNvSpPr/>
          <p:nvPr/>
        </p:nvSpPr>
        <p:spPr>
          <a:xfrm>
            <a:off x="624185" y="1515666"/>
            <a:ext cx="1110755" cy="159246"/>
          </a:xfrm>
          <a:prstGeom prst="roundRect">
            <a:avLst>
              <a:gd name="adj" fmla="val 44660"/>
            </a:avLst>
          </a:prstGeom>
          <a:solidFill>
            <a:srgbClr val="1A6FFF">
              <a:alpha val="15000"/>
            </a:srgbClr>
          </a:solidFill>
          <a:ln w="9525">
            <a:solidFill>
              <a:srgbClr val="1A6FFF">
                <a:alpha val="20000"/>
              </a:srgbClr>
            </a:solidFill>
          </a:ln>
        </p:spPr>
        <p:txBody>
          <a:bodyPr wrap="none" lIns="64770" tIns="21590" rIns="64770" bIns="21590" rtlCol="0" anchor="ctr"/>
          <a:lstStyle/>
          <a:p>
            <a:pPr algn="l" indent="0" marL="0">
              <a:lnSpc>
                <a:spcPts val="765"/>
              </a:lnSpc>
              <a:buNone/>
            </a:pPr>
            <a:r>
              <a:rPr lang="en-US" sz="510" b="1" spc="51" kern="0" dirty="0">
                <a:solidFill>
                  <a:srgbClr val="64AAFF">
                    <a:alpha val="90000"/>
                  </a:srgbClr>
                </a:solidFill>
                <a:latin typeface="Calibri" pitchFamily="34" charset="0"/>
                <a:ea typeface="Calibri" pitchFamily="34" charset="-122"/>
                <a:cs typeface="Calibri" pitchFamily="34" charset="-120"/>
              </a:rPr>
              <a:t>ENFORCEMENT ACTIVE</a:t>
            </a:r>
            <a:endParaRPr lang="en-US" sz="510" dirty="0"/>
          </a:p>
        </p:txBody>
      </p:sp>
      <p:sp>
        <p:nvSpPr>
          <p:cNvPr id="12" name="Text 10"/>
          <p:cNvSpPr/>
          <p:nvPr/>
        </p:nvSpPr>
        <p:spPr>
          <a:xfrm>
            <a:off x="624185" y="1745903"/>
            <a:ext cx="3849856" cy="328910"/>
          </a:xfrm>
          <a:prstGeom prst="rect">
            <a:avLst/>
          </a:prstGeom>
          <a:noFill/>
          <a:ln/>
        </p:spPr>
        <p:txBody>
          <a:bodyPr wrap="none" lIns="0" tIns="0" rIns="0" bIns="0" rtlCol="0" anchor="t"/>
          <a:lstStyle/>
          <a:p>
            <a:pPr algn="l" indent="0" marL="0">
              <a:lnSpc>
                <a:spcPts val="2590"/>
              </a:lnSpc>
              <a:buNone/>
            </a:pPr>
            <a:r>
              <a:rPr lang="en-US" sz="2590" spc="-52" kern="0" dirty="0">
                <a:solidFill>
                  <a:srgbClr val="1A6FFF"/>
                </a:solidFill>
                <a:latin typeface="Calibri Light" pitchFamily="34" charset="0"/>
                <a:ea typeface="Calibri Light" pitchFamily="34" charset="-122"/>
                <a:cs typeface="Calibri Light" pitchFamily="34" charset="-120"/>
              </a:rPr>
              <a:t>2025–2026</a:t>
            </a:r>
            <a:endParaRPr lang="en-US" sz="2590" dirty="0"/>
          </a:p>
        </p:txBody>
      </p:sp>
      <p:sp>
        <p:nvSpPr>
          <p:cNvPr id="13" name="Text 11"/>
          <p:cNvSpPr/>
          <p:nvPr/>
        </p:nvSpPr>
        <p:spPr>
          <a:xfrm>
            <a:off x="624185" y="2117973"/>
            <a:ext cx="4033183" cy="118021"/>
          </a:xfrm>
          <a:prstGeom prst="rect">
            <a:avLst/>
          </a:prstGeom>
          <a:noFill/>
          <a:ln/>
        </p:spPr>
        <p:txBody>
          <a:bodyPr wrap="none" lIns="0" tIns="0" rIns="0" bIns="0" rtlCol="0" anchor="t"/>
          <a:lstStyle/>
          <a:p>
            <a:pPr algn="l" indent="0" marL="0">
              <a:lnSpc>
                <a:spcPts val="930"/>
              </a:lnSpc>
              <a:buNone/>
            </a:pPr>
            <a:r>
              <a:rPr lang="en-US" sz="620" b="1" spc="81" kern="0" dirty="0">
                <a:solidFill>
                  <a:srgbClr val="64A0FF">
                    <a:alpha val="80000"/>
                  </a:srgbClr>
                </a:solidFill>
                <a:latin typeface="Calibri" pitchFamily="34" charset="0"/>
                <a:ea typeface="Calibri" pitchFamily="34" charset="-122"/>
                <a:cs typeface="Calibri" pitchFamily="34" charset="-120"/>
              </a:rPr>
              <a:t>EU AI ACT ENFORCEMENT</a:t>
            </a:r>
            <a:endParaRPr lang="en-US" sz="620" dirty="0"/>
          </a:p>
        </p:txBody>
      </p:sp>
      <p:sp>
        <p:nvSpPr>
          <p:cNvPr id="14" name="Text 12"/>
          <p:cNvSpPr/>
          <p:nvPr/>
        </p:nvSpPr>
        <p:spPr>
          <a:xfrm>
            <a:off x="624185" y="2336304"/>
            <a:ext cx="257770" cy="7590"/>
          </a:xfrm>
          <a:prstGeom prst="roundRect">
            <a:avLst>
              <a:gd name="adj" fmla="val 100395"/>
            </a:avLst>
          </a:prstGeom>
          <a:solidFill>
            <a:srgbClr val="1A6FFF">
              <a:alpha val="40000"/>
            </a:srgbClr>
          </a:solidFill>
          <a:ln/>
        </p:spPr>
        <p:txBody>
          <a:bodyPr wrap="none" rtlCol="0" anchor="t"/>
          <a:lstStyle/>
          <a:p>
            <a:pPr indent="0" marL="0">
              <a:buNone/>
            </a:pPr>
            <a:endParaRPr lang="en-US" dirty="0"/>
          </a:p>
        </p:txBody>
      </p:sp>
      <p:sp>
        <p:nvSpPr>
          <p:cNvPr id="15" name="Text 13"/>
          <p:cNvSpPr/>
          <p:nvPr/>
        </p:nvSpPr>
        <p:spPr>
          <a:xfrm>
            <a:off x="624185" y="2444204"/>
            <a:ext cx="3739860" cy="339105"/>
          </a:xfrm>
          <a:prstGeom prst="rect">
            <a:avLst/>
          </a:prstGeom>
          <a:noFill/>
          <a:ln/>
        </p:spPr>
        <p:txBody>
          <a:bodyPr wrap="square" lIns="0" tIns="0" rIns="0" bIns="0" rtlCol="0" anchor="t"/>
          <a:lstStyle/>
          <a:p>
            <a:pPr algn="l" indent="0" marL="0">
              <a:lnSpc>
                <a:spcPts val="1271"/>
              </a:lnSpc>
              <a:buNone/>
            </a:pPr>
            <a:r>
              <a:rPr lang="en-US" sz="820" dirty="0">
                <a:solidFill>
                  <a:srgbClr val="D2DCF5">
                    <a:alpha val="75000"/>
                  </a:srgbClr>
                </a:solidFill>
                <a:latin typeface="Calibri" pitchFamily="34" charset="0"/>
                <a:ea typeface="Calibri" pitchFamily="34" charset="-122"/>
                <a:cs typeface="Calibri" pitchFamily="34" charset="-120"/>
              </a:rPr>
              <a:t>High-risk AI in finance, healthcare, employment, and infrastructure now requires demonstrable conformity assessment and audit governance.</a:t>
            </a:r>
            <a:endParaRPr lang="en-US" sz="820" dirty="0"/>
          </a:p>
        </p:txBody>
      </p:sp>
      <p:sp>
        <p:nvSpPr>
          <p:cNvPr id="16" name="Text 14"/>
          <p:cNvSpPr/>
          <p:nvPr/>
        </p:nvSpPr>
        <p:spPr>
          <a:xfrm>
            <a:off x="4853285" y="1515666"/>
            <a:ext cx="1022253" cy="159246"/>
          </a:xfrm>
          <a:prstGeom prst="roundRect">
            <a:avLst>
              <a:gd name="adj" fmla="val 44660"/>
            </a:avLst>
          </a:prstGeom>
          <a:solidFill>
            <a:srgbClr val="1A6FFF">
              <a:alpha val="15000"/>
            </a:srgbClr>
          </a:solidFill>
          <a:ln w="9525">
            <a:solidFill>
              <a:srgbClr val="1A6FFF">
                <a:alpha val="20000"/>
              </a:srgbClr>
            </a:solidFill>
          </a:ln>
        </p:spPr>
        <p:txBody>
          <a:bodyPr wrap="none" lIns="64770" tIns="21590" rIns="64770" bIns="21590" rtlCol="0" anchor="ctr"/>
          <a:lstStyle/>
          <a:p>
            <a:pPr algn="l" indent="0" marL="0">
              <a:lnSpc>
                <a:spcPts val="765"/>
              </a:lnSpc>
              <a:buNone/>
            </a:pPr>
            <a:r>
              <a:rPr lang="en-US" sz="510" b="1" spc="51" kern="0" dirty="0">
                <a:solidFill>
                  <a:srgbClr val="64AAFF">
                    <a:alpha val="90000"/>
                  </a:srgbClr>
                </a:solidFill>
                <a:latin typeface="Calibri" pitchFamily="34" charset="0"/>
                <a:ea typeface="Calibri" pitchFamily="34" charset="-122"/>
                <a:cs typeface="Calibri" pitchFamily="34" charset="-120"/>
              </a:rPr>
              <a:t>GUIDANCE IN FORCE</a:t>
            </a:r>
            <a:endParaRPr lang="en-US" sz="510" dirty="0"/>
          </a:p>
        </p:txBody>
      </p:sp>
      <p:sp>
        <p:nvSpPr>
          <p:cNvPr id="17" name="Text 15"/>
          <p:cNvSpPr/>
          <p:nvPr/>
        </p:nvSpPr>
        <p:spPr>
          <a:xfrm>
            <a:off x="4853285" y="1745903"/>
            <a:ext cx="3849856" cy="328910"/>
          </a:xfrm>
          <a:prstGeom prst="rect">
            <a:avLst/>
          </a:prstGeom>
          <a:noFill/>
          <a:ln/>
        </p:spPr>
        <p:txBody>
          <a:bodyPr wrap="none" lIns="0" tIns="0" rIns="0" bIns="0" rtlCol="0" anchor="t"/>
          <a:lstStyle/>
          <a:p>
            <a:pPr algn="l" indent="0" marL="0">
              <a:lnSpc>
                <a:spcPts val="2590"/>
              </a:lnSpc>
              <a:buNone/>
            </a:pPr>
            <a:r>
              <a:rPr lang="en-US" sz="2590" spc="-52" kern="0" dirty="0">
                <a:solidFill>
                  <a:srgbClr val="1A6FFF"/>
                </a:solidFill>
                <a:latin typeface="Calibri Light" pitchFamily="34" charset="0"/>
                <a:ea typeface="Calibri Light" pitchFamily="34" charset="-122"/>
                <a:cs typeface="Calibri Light" pitchFamily="34" charset="-120"/>
              </a:rPr>
              <a:t>Active</a:t>
            </a:r>
            <a:endParaRPr lang="en-US" sz="2590" dirty="0"/>
          </a:p>
        </p:txBody>
      </p:sp>
      <p:sp>
        <p:nvSpPr>
          <p:cNvPr id="18" name="Text 16"/>
          <p:cNvSpPr/>
          <p:nvPr/>
        </p:nvSpPr>
        <p:spPr>
          <a:xfrm>
            <a:off x="4853285" y="2117973"/>
            <a:ext cx="4033183" cy="118021"/>
          </a:xfrm>
          <a:prstGeom prst="rect">
            <a:avLst/>
          </a:prstGeom>
          <a:noFill/>
          <a:ln/>
        </p:spPr>
        <p:txBody>
          <a:bodyPr wrap="none" lIns="0" tIns="0" rIns="0" bIns="0" rtlCol="0" anchor="t"/>
          <a:lstStyle/>
          <a:p>
            <a:pPr algn="l" indent="0" marL="0">
              <a:lnSpc>
                <a:spcPts val="930"/>
              </a:lnSpc>
              <a:buNone/>
            </a:pPr>
            <a:r>
              <a:rPr lang="en-US" sz="620" b="1" spc="81" kern="0" dirty="0">
                <a:solidFill>
                  <a:srgbClr val="64A0FF">
                    <a:alpha val="80000"/>
                  </a:srgbClr>
                </a:solidFill>
                <a:latin typeface="Calibri" pitchFamily="34" charset="0"/>
                <a:ea typeface="Calibri" pitchFamily="34" charset="-122"/>
                <a:cs typeface="Calibri" pitchFamily="34" charset="-120"/>
              </a:rPr>
              <a:t>SEC AI DISCLOSURE GUIDANCE</a:t>
            </a:r>
            <a:endParaRPr lang="en-US" sz="620" dirty="0"/>
          </a:p>
        </p:txBody>
      </p:sp>
      <p:sp>
        <p:nvSpPr>
          <p:cNvPr id="19" name="Text 17"/>
          <p:cNvSpPr/>
          <p:nvPr/>
        </p:nvSpPr>
        <p:spPr>
          <a:xfrm>
            <a:off x="4853285" y="2336304"/>
            <a:ext cx="257770" cy="7590"/>
          </a:xfrm>
          <a:prstGeom prst="roundRect">
            <a:avLst>
              <a:gd name="adj" fmla="val 100395"/>
            </a:avLst>
          </a:prstGeom>
          <a:solidFill>
            <a:srgbClr val="1A6FFF">
              <a:alpha val="40000"/>
            </a:srgbClr>
          </a:solidFill>
          <a:ln/>
        </p:spPr>
        <p:txBody>
          <a:bodyPr wrap="none" rtlCol="0" anchor="t"/>
          <a:lstStyle/>
          <a:p>
            <a:pPr indent="0" marL="0">
              <a:buNone/>
            </a:pPr>
            <a:endParaRPr lang="en-US" dirty="0"/>
          </a:p>
        </p:txBody>
      </p:sp>
      <p:sp>
        <p:nvSpPr>
          <p:cNvPr id="20" name="Text 18"/>
          <p:cNvSpPr/>
          <p:nvPr/>
        </p:nvSpPr>
        <p:spPr>
          <a:xfrm>
            <a:off x="4853285" y="2444204"/>
            <a:ext cx="3739860" cy="339105"/>
          </a:xfrm>
          <a:prstGeom prst="rect">
            <a:avLst/>
          </a:prstGeom>
          <a:noFill/>
          <a:ln/>
        </p:spPr>
        <p:txBody>
          <a:bodyPr wrap="square" lIns="0" tIns="0" rIns="0" bIns="0" rtlCol="0" anchor="t"/>
          <a:lstStyle/>
          <a:p>
            <a:pPr algn="l" indent="0" marL="0">
              <a:lnSpc>
                <a:spcPts val="1271"/>
              </a:lnSpc>
              <a:buNone/>
            </a:pPr>
            <a:r>
              <a:rPr lang="en-US" sz="820" dirty="0">
                <a:solidFill>
                  <a:srgbClr val="D2DCF5">
                    <a:alpha val="75000"/>
                  </a:srgbClr>
                </a:solidFill>
                <a:latin typeface="Calibri" pitchFamily="34" charset="0"/>
                <a:ea typeface="Calibri" pitchFamily="34" charset="-122"/>
                <a:cs typeface="Calibri" pitchFamily="34" charset="-120"/>
              </a:rPr>
              <a:t>US-listed firms must document AI-assisted financial disclosures and maintain auditable governance records.</a:t>
            </a:r>
            <a:endParaRPr lang="en-US" sz="820" dirty="0"/>
          </a:p>
        </p:txBody>
      </p:sp>
      <p:sp>
        <p:nvSpPr>
          <p:cNvPr id="21" name="Text 19"/>
          <p:cNvSpPr/>
          <p:nvPr/>
        </p:nvSpPr>
        <p:spPr>
          <a:xfrm>
            <a:off x="624185" y="3159919"/>
            <a:ext cx="991588" cy="159246"/>
          </a:xfrm>
          <a:prstGeom prst="roundRect">
            <a:avLst>
              <a:gd name="adj" fmla="val 44660"/>
            </a:avLst>
          </a:prstGeom>
          <a:solidFill>
            <a:srgbClr val="F0C040">
              <a:alpha val="12000"/>
            </a:srgbClr>
          </a:solidFill>
          <a:ln w="9525">
            <a:solidFill>
              <a:srgbClr val="F0C040">
                <a:alpha val="18000"/>
              </a:srgbClr>
            </a:solidFill>
          </a:ln>
        </p:spPr>
        <p:txBody>
          <a:bodyPr wrap="none" lIns="64770" tIns="21590" rIns="64770" bIns="21590" rtlCol="0" anchor="ctr"/>
          <a:lstStyle/>
          <a:p>
            <a:pPr algn="l" indent="0" marL="0">
              <a:lnSpc>
                <a:spcPts val="765"/>
              </a:lnSpc>
              <a:buNone/>
            </a:pPr>
            <a:r>
              <a:rPr lang="en-US" sz="510" b="1" spc="51" kern="0" dirty="0">
                <a:solidFill>
                  <a:srgbClr val="F0C040">
                    <a:alpha val="85000"/>
                  </a:srgbClr>
                </a:solidFill>
                <a:latin typeface="Calibri" pitchFamily="34" charset="0"/>
                <a:ea typeface="Calibri" pitchFamily="34" charset="-122"/>
                <a:cs typeface="Calibri" pitchFamily="34" charset="-120"/>
              </a:rPr>
              <a:t>ALL JURISDICTIONS</a:t>
            </a:r>
            <a:endParaRPr lang="en-US" sz="510" dirty="0"/>
          </a:p>
        </p:txBody>
      </p:sp>
      <p:sp>
        <p:nvSpPr>
          <p:cNvPr id="22" name="Text 20"/>
          <p:cNvSpPr/>
          <p:nvPr/>
        </p:nvSpPr>
        <p:spPr>
          <a:xfrm>
            <a:off x="624185" y="3390156"/>
            <a:ext cx="3849856" cy="328910"/>
          </a:xfrm>
          <a:prstGeom prst="rect">
            <a:avLst/>
          </a:prstGeom>
          <a:noFill/>
          <a:ln/>
        </p:spPr>
        <p:txBody>
          <a:bodyPr wrap="none" lIns="0" tIns="0" rIns="0" bIns="0" rtlCol="0" anchor="t"/>
          <a:lstStyle/>
          <a:p>
            <a:pPr algn="l" indent="0" marL="0">
              <a:lnSpc>
                <a:spcPts val="2590"/>
              </a:lnSpc>
              <a:buNone/>
            </a:pPr>
            <a:r>
              <a:rPr lang="en-US" sz="2590" spc="-52" kern="0" dirty="0">
                <a:solidFill>
                  <a:srgbClr val="F0C040"/>
                </a:solidFill>
                <a:latin typeface="Calibri Light" pitchFamily="34" charset="0"/>
                <a:ea typeface="Calibri Light" pitchFamily="34" charset="-122"/>
                <a:cs typeface="Calibri Light" pitchFamily="34" charset="-120"/>
              </a:rPr>
              <a:t>G7</a:t>
            </a:r>
            <a:endParaRPr lang="en-US" sz="2590" dirty="0"/>
          </a:p>
        </p:txBody>
      </p:sp>
      <p:sp>
        <p:nvSpPr>
          <p:cNvPr id="23" name="Text 21"/>
          <p:cNvSpPr/>
          <p:nvPr/>
        </p:nvSpPr>
        <p:spPr>
          <a:xfrm>
            <a:off x="624185" y="3762226"/>
            <a:ext cx="4033183" cy="118021"/>
          </a:xfrm>
          <a:prstGeom prst="rect">
            <a:avLst/>
          </a:prstGeom>
          <a:noFill/>
          <a:ln/>
        </p:spPr>
        <p:txBody>
          <a:bodyPr wrap="none" lIns="0" tIns="0" rIns="0" bIns="0" rtlCol="0" anchor="t"/>
          <a:lstStyle/>
          <a:p>
            <a:pPr algn="l" indent="0" marL="0">
              <a:lnSpc>
                <a:spcPts val="930"/>
              </a:lnSpc>
              <a:buNone/>
            </a:pPr>
            <a:r>
              <a:rPr lang="en-US" sz="620" b="1" spc="81" kern="0" dirty="0">
                <a:solidFill>
                  <a:srgbClr val="F0C040">
                    <a:alpha val="75000"/>
                  </a:srgbClr>
                </a:solidFill>
                <a:latin typeface="Calibri" pitchFamily="34" charset="0"/>
                <a:ea typeface="Calibri" pitchFamily="34" charset="-122"/>
                <a:cs typeface="Calibri" pitchFamily="34" charset="-120"/>
              </a:rPr>
              <a:t>NATIONAL AI GOVERNANCE DIRECTIVES</a:t>
            </a:r>
            <a:endParaRPr lang="en-US" sz="620" dirty="0"/>
          </a:p>
        </p:txBody>
      </p:sp>
      <p:sp>
        <p:nvSpPr>
          <p:cNvPr id="24" name="Text 22"/>
          <p:cNvSpPr/>
          <p:nvPr/>
        </p:nvSpPr>
        <p:spPr>
          <a:xfrm>
            <a:off x="624185" y="3980557"/>
            <a:ext cx="257770" cy="7590"/>
          </a:xfrm>
          <a:prstGeom prst="roundRect">
            <a:avLst>
              <a:gd name="adj" fmla="val 100395"/>
            </a:avLst>
          </a:prstGeom>
          <a:solidFill>
            <a:srgbClr val="F0C040">
              <a:alpha val="35000"/>
            </a:srgbClr>
          </a:solidFill>
          <a:ln/>
        </p:spPr>
        <p:txBody>
          <a:bodyPr wrap="none" rtlCol="0" anchor="t"/>
          <a:lstStyle/>
          <a:p>
            <a:pPr indent="0" marL="0">
              <a:buNone/>
            </a:pPr>
            <a:endParaRPr lang="en-US" dirty="0"/>
          </a:p>
        </p:txBody>
      </p:sp>
      <p:sp>
        <p:nvSpPr>
          <p:cNvPr id="25" name="Text 23"/>
          <p:cNvSpPr/>
          <p:nvPr/>
        </p:nvSpPr>
        <p:spPr>
          <a:xfrm>
            <a:off x="624185" y="4088457"/>
            <a:ext cx="3739860" cy="339105"/>
          </a:xfrm>
          <a:prstGeom prst="rect">
            <a:avLst/>
          </a:prstGeom>
          <a:noFill/>
          <a:ln/>
        </p:spPr>
        <p:txBody>
          <a:bodyPr wrap="square" lIns="0" tIns="0" rIns="0" bIns="0" rtlCol="0" anchor="t"/>
          <a:lstStyle/>
          <a:p>
            <a:pPr algn="l" indent="0" marL="0">
              <a:lnSpc>
                <a:spcPts val="1271"/>
              </a:lnSpc>
              <a:buNone/>
            </a:pPr>
            <a:r>
              <a:rPr lang="en-US" sz="820" dirty="0">
                <a:solidFill>
                  <a:srgbClr val="D2DCF5">
                    <a:alpha val="75000"/>
                  </a:srgbClr>
                </a:solidFill>
                <a:latin typeface="Calibri" pitchFamily="34" charset="0"/>
                <a:ea typeface="Calibri" pitchFamily="34" charset="-122"/>
                <a:cs typeface="Calibri" pitchFamily="34" charset="-120"/>
              </a:rPr>
              <a:t>All G7 jurisdictions have active or pending mandatory AI governance frameworks for regulated sector deployment.</a:t>
            </a:r>
            <a:endParaRPr lang="en-US" sz="820" dirty="0"/>
          </a:p>
        </p:txBody>
      </p:sp>
      <p:sp>
        <p:nvSpPr>
          <p:cNvPr id="26" name="Text 24"/>
          <p:cNvSpPr/>
          <p:nvPr/>
        </p:nvSpPr>
        <p:spPr>
          <a:xfrm>
            <a:off x="4853285" y="3159919"/>
            <a:ext cx="1149617" cy="159246"/>
          </a:xfrm>
          <a:prstGeom prst="roundRect">
            <a:avLst>
              <a:gd name="adj" fmla="val 44660"/>
            </a:avLst>
          </a:prstGeom>
          <a:solidFill>
            <a:srgbClr val="F0C040">
              <a:alpha val="12000"/>
            </a:srgbClr>
          </a:solidFill>
          <a:ln w="9525">
            <a:solidFill>
              <a:srgbClr val="F0C040">
                <a:alpha val="18000"/>
              </a:srgbClr>
            </a:solidFill>
          </a:ln>
        </p:spPr>
        <p:txBody>
          <a:bodyPr wrap="none" lIns="64770" tIns="21590" rIns="64770" bIns="21590" rtlCol="0" anchor="ctr"/>
          <a:lstStyle/>
          <a:p>
            <a:pPr algn="l" indent="0" marL="0">
              <a:lnSpc>
                <a:spcPts val="765"/>
              </a:lnSpc>
              <a:buNone/>
            </a:pPr>
            <a:r>
              <a:rPr lang="en-US" sz="510" b="1" spc="51" kern="0" dirty="0">
                <a:solidFill>
                  <a:srgbClr val="F0C040">
                    <a:alpha val="85000"/>
                  </a:srgbClr>
                </a:solidFill>
                <a:latin typeface="Calibri" pitchFamily="34" charset="0"/>
                <a:ea typeface="Calibri" pitchFamily="34" charset="-122"/>
                <a:cs typeface="Calibri" pitchFamily="34" charset="-120"/>
              </a:rPr>
              <a:t>STRATEGIC IMPERATIVE</a:t>
            </a:r>
            <a:endParaRPr lang="en-US" sz="510" dirty="0"/>
          </a:p>
        </p:txBody>
      </p:sp>
      <p:sp>
        <p:nvSpPr>
          <p:cNvPr id="27" name="Text 25"/>
          <p:cNvSpPr/>
          <p:nvPr/>
        </p:nvSpPr>
        <p:spPr>
          <a:xfrm>
            <a:off x="4853285" y="3390156"/>
            <a:ext cx="3849856" cy="328910"/>
          </a:xfrm>
          <a:prstGeom prst="rect">
            <a:avLst/>
          </a:prstGeom>
          <a:noFill/>
          <a:ln/>
        </p:spPr>
        <p:txBody>
          <a:bodyPr wrap="none" lIns="0" tIns="0" rIns="0" bIns="0" rtlCol="0" anchor="t"/>
          <a:lstStyle/>
          <a:p>
            <a:pPr algn="l" indent="0" marL="0">
              <a:lnSpc>
                <a:spcPts val="2590"/>
              </a:lnSpc>
              <a:buNone/>
            </a:pPr>
            <a:r>
              <a:rPr lang="en-US" sz="2590" spc="-52" kern="0" dirty="0">
                <a:solidFill>
                  <a:srgbClr val="F0C040"/>
                </a:solidFill>
                <a:latin typeface="Calibri Light" pitchFamily="34" charset="0"/>
                <a:ea typeface="Calibri Light" pitchFamily="34" charset="-122"/>
                <a:cs typeface="Calibri Light" pitchFamily="34" charset="-120"/>
              </a:rPr>
              <a:t>Now</a:t>
            </a:r>
            <a:endParaRPr lang="en-US" sz="2590" dirty="0"/>
          </a:p>
        </p:txBody>
      </p:sp>
      <p:sp>
        <p:nvSpPr>
          <p:cNvPr id="28" name="Text 26"/>
          <p:cNvSpPr/>
          <p:nvPr/>
        </p:nvSpPr>
        <p:spPr>
          <a:xfrm>
            <a:off x="4853285" y="3762226"/>
            <a:ext cx="4033183" cy="118021"/>
          </a:xfrm>
          <a:prstGeom prst="rect">
            <a:avLst/>
          </a:prstGeom>
          <a:noFill/>
          <a:ln/>
        </p:spPr>
        <p:txBody>
          <a:bodyPr wrap="none" lIns="0" tIns="0" rIns="0" bIns="0" rtlCol="0" anchor="t"/>
          <a:lstStyle/>
          <a:p>
            <a:pPr algn="l" indent="0" marL="0">
              <a:lnSpc>
                <a:spcPts val="930"/>
              </a:lnSpc>
              <a:buNone/>
            </a:pPr>
            <a:r>
              <a:rPr lang="en-US" sz="620" b="1" spc="81" kern="0" dirty="0">
                <a:solidFill>
                  <a:srgbClr val="F0C040">
                    <a:alpha val="75000"/>
                  </a:srgbClr>
                </a:solidFill>
                <a:latin typeface="Calibri" pitchFamily="34" charset="0"/>
                <a:ea typeface="Calibri" pitchFamily="34" charset="-122"/>
                <a:cs typeface="Calibri" pitchFamily="34" charset="-120"/>
              </a:rPr>
              <a:t>THE FIRST-MOVER WINDOW</a:t>
            </a:r>
            <a:endParaRPr lang="en-US" sz="620" dirty="0"/>
          </a:p>
        </p:txBody>
      </p:sp>
      <p:sp>
        <p:nvSpPr>
          <p:cNvPr id="29" name="Text 27"/>
          <p:cNvSpPr/>
          <p:nvPr/>
        </p:nvSpPr>
        <p:spPr>
          <a:xfrm>
            <a:off x="4853285" y="3980557"/>
            <a:ext cx="257770" cy="7590"/>
          </a:xfrm>
          <a:prstGeom prst="roundRect">
            <a:avLst>
              <a:gd name="adj" fmla="val 100395"/>
            </a:avLst>
          </a:prstGeom>
          <a:solidFill>
            <a:srgbClr val="F0C040">
              <a:alpha val="35000"/>
            </a:srgbClr>
          </a:solidFill>
          <a:ln/>
        </p:spPr>
        <p:txBody>
          <a:bodyPr wrap="none" rtlCol="0" anchor="t"/>
          <a:lstStyle/>
          <a:p>
            <a:pPr indent="0" marL="0">
              <a:buNone/>
            </a:pPr>
            <a:endParaRPr lang="en-US" dirty="0"/>
          </a:p>
        </p:txBody>
      </p:sp>
      <p:sp>
        <p:nvSpPr>
          <p:cNvPr id="30" name="Text 28"/>
          <p:cNvSpPr/>
          <p:nvPr/>
        </p:nvSpPr>
        <p:spPr>
          <a:xfrm>
            <a:off x="4853285" y="4088457"/>
            <a:ext cx="3739860" cy="508657"/>
          </a:xfrm>
          <a:prstGeom prst="rect">
            <a:avLst/>
          </a:prstGeom>
          <a:noFill/>
          <a:ln/>
        </p:spPr>
        <p:txBody>
          <a:bodyPr wrap="square" lIns="0" tIns="0" rIns="0" bIns="0" rtlCol="0" anchor="t"/>
          <a:lstStyle/>
          <a:p>
            <a:pPr algn="l" indent="0" marL="0">
              <a:lnSpc>
                <a:spcPts val="1271"/>
              </a:lnSpc>
              <a:buNone/>
            </a:pPr>
            <a:r>
              <a:rPr lang="en-US" sz="820" dirty="0">
                <a:solidFill>
                  <a:srgbClr val="D2DCF5">
                    <a:alpha val="75000"/>
                  </a:srgbClr>
                </a:solidFill>
                <a:latin typeface="Calibri" pitchFamily="34" charset="0"/>
                <a:ea typeface="Calibri" pitchFamily="34" charset="-122"/>
                <a:cs typeface="Calibri" pitchFamily="34" charset="-120"/>
              </a:rPr>
              <a:t>Organizations establishing verifiable AI governance infrastructure before mandates take effect define the standard — rather than being measured against it.</a:t>
            </a:r>
            <a:endParaRPr lang="en-US" sz="820" dirty="0"/>
          </a:p>
        </p:txBody>
      </p:sp>
      <p:sp>
        <p:nvSpPr>
          <p:cNvPr id="31" name="Text 29"/>
          <p:cNvSpPr/>
          <p:nvPr/>
        </p:nvSpPr>
        <p:spPr>
          <a:xfrm>
            <a:off x="400050" y="257770"/>
            <a:ext cx="2021086" cy="216262"/>
          </a:xfrm>
          <a:prstGeom prst="roundRect">
            <a:avLst>
              <a:gd name="adj" fmla="val 66359"/>
            </a:avLst>
          </a:prstGeom>
          <a:solidFill>
            <a:srgbClr val="1A6FFF">
              <a:alpha val="7000"/>
            </a:srgbClr>
          </a:solidFill>
          <a:ln w="9525">
            <a:solidFill>
              <a:srgbClr val="1A6FFF">
                <a:alpha val="45000"/>
              </a:srgbClr>
            </a:solidFill>
          </a:ln>
        </p:spPr>
        <p:txBody>
          <a:bodyPr wrap="none" lIns="0" tIns="0" rIns="0" bIns="0" rtlCol="0" anchor="ctr"/>
          <a:lstStyle/>
          <a:p>
            <a:pPr algn="ctr" indent="0" marL="0">
              <a:buNone/>
            </a:pPr>
            <a:r>
              <a:rPr lang="en-US" sz="560" b="1" dirty="0">
                <a:solidFill>
                  <a:srgbClr val="1A6FFF"/>
                </a:solidFill>
                <a:latin typeface="Calibri" pitchFamily="34" charset="0"/>
                <a:ea typeface="Calibri" pitchFamily="34" charset="-122"/>
                <a:cs typeface="Calibri" pitchFamily="34" charset="-120"/>
              </a:rPr>
              <a:t>WHY NOW — REGULATORY INFLECTION</a:t>
            </a:r>
            <a:endParaRPr lang="en-US" sz="560" dirty="0"/>
          </a:p>
        </p:txBody>
      </p:sp>
      <p:sp>
        <p:nvSpPr>
          <p:cNvPr id="32" name="Text 30"/>
          <p:cNvSpPr/>
          <p:nvPr/>
        </p:nvSpPr>
        <p:spPr>
          <a:xfrm>
            <a:off x="509885" y="334417"/>
            <a:ext cx="43160" cy="43160"/>
          </a:xfrm>
          <a:prstGeom prst="ellipse">
            <a:avLst/>
          </a:prstGeom>
          <a:solidFill>
            <a:srgbClr val="1A6FFF"/>
          </a:solidFill>
          <a:ln/>
          <a:effectLst>
            <a:outerShdw sx="100000" sy="100000" kx="0" ky="0" algn="bl" rotWithShape="0" blurRad="43180" dist="50800" dir="16200000">
              <a:srgbClr val="1a6fff">
                <a:alpha val="80000"/>
              </a:srgbClr>
            </a:outerShdw>
          </a:effectLst>
        </p:spPr>
        <p:txBody>
          <a:bodyPr wrap="none" rtlCol="0" anchor="t"/>
          <a:lstStyle/>
          <a:p>
            <a:pPr indent="0" marL="0">
              <a:buNone/>
            </a:pPr>
            <a:endParaRPr lang="en-US" dirty="0"/>
          </a:p>
        </p:txBody>
      </p:sp>
      <p:sp>
        <p:nvSpPr>
          <p:cNvPr id="33" name="Text 31"/>
          <p:cNvSpPr/>
          <p:nvPr/>
        </p:nvSpPr>
        <p:spPr>
          <a:xfrm>
            <a:off x="400050" y="540693"/>
            <a:ext cx="5211806" cy="298847"/>
          </a:xfrm>
          <a:prstGeom prst="rect">
            <a:avLst/>
          </a:prstGeom>
          <a:noFill/>
          <a:ln/>
        </p:spPr>
        <p:txBody>
          <a:bodyPr wrap="none" lIns="0" tIns="0" rIns="0" bIns="0" rtlCol="0" anchor="t"/>
          <a:lstStyle/>
          <a:p>
            <a:pPr algn="l" indent="0" marL="0">
              <a:lnSpc>
                <a:spcPts val="2354"/>
              </a:lnSpc>
              <a:buNone/>
            </a:pPr>
            <a:r>
              <a:rPr lang="en-US" sz="2140" spc="-21" kern="0" dirty="0">
                <a:solidFill>
                  <a:srgbClr val="F0F4FF"/>
                </a:solidFill>
                <a:latin typeface="Calibri Light" pitchFamily="34" charset="0"/>
                <a:ea typeface="Calibri Light" pitchFamily="34" charset="-122"/>
                <a:cs typeface="Calibri Light" pitchFamily="34" charset="-120"/>
              </a:rPr>
              <a:t>The Regulatory Window Is Open.</a:t>
            </a:r>
            <a:pPr algn="l" indent="0" marL="0">
              <a:lnSpc>
                <a:spcPts val="2354"/>
              </a:lnSpc>
              <a:buNone/>
            </a:pPr>
            <a:r>
              <a:rPr lang="en-US" sz="2140" b="1" spc="-21" kern="0" dirty="0">
                <a:solidFill>
                  <a:srgbClr val="F0F4FF"/>
                </a:solidFill>
                <a:latin typeface="Calibri" pitchFamily="34" charset="0"/>
                <a:ea typeface="Calibri" pitchFamily="34" charset="-122"/>
                <a:cs typeface="Calibri" pitchFamily="34" charset="-120"/>
              </a:rPr>
              <a:t> Briefly.</a:t>
            </a:r>
            <a:endParaRPr lang="en-US" sz="2140" dirty="0"/>
          </a:p>
        </p:txBody>
      </p:sp>
      <p:sp>
        <p:nvSpPr>
          <p:cNvPr id="34" name="Text 32"/>
          <p:cNvSpPr/>
          <p:nvPr/>
        </p:nvSpPr>
        <p:spPr>
          <a:xfrm>
            <a:off x="400050" y="868710"/>
            <a:ext cx="5357932" cy="171450"/>
          </a:xfrm>
          <a:prstGeom prst="rect">
            <a:avLst/>
          </a:prstGeom>
          <a:noFill/>
          <a:ln/>
        </p:spPr>
        <p:txBody>
          <a:bodyPr wrap="none" lIns="0" tIns="0" rIns="0" bIns="0" rtlCol="0" anchor="t"/>
          <a:lstStyle/>
          <a:p>
            <a:pPr algn="l" indent="0" marL="0">
              <a:lnSpc>
                <a:spcPts val="1350"/>
              </a:lnSpc>
              <a:spcBef>
                <a:spcPts val="230"/>
              </a:spcBef>
              <a:buNone/>
            </a:pPr>
            <a:r>
              <a:rPr lang="en-US" sz="900" spc="9" kern="0" dirty="0">
                <a:solidFill>
                  <a:srgbClr val="8A9BBF"/>
                </a:solidFill>
                <a:latin typeface="Calibri" pitchFamily="34" charset="0"/>
                <a:ea typeface="Calibri" pitchFamily="34" charset="-122"/>
                <a:cs typeface="Calibri" pitchFamily="34" charset="-120"/>
              </a:rPr>
              <a:t>Global AI governance is moving from voluntary to mandatory — now.</a:t>
            </a:r>
            <a:endParaRPr lang="en-US" sz="900" dirty="0"/>
          </a:p>
        </p:txBody>
      </p:sp>
      <p:sp>
        <p:nvSpPr>
          <p:cNvPr id="35" name="Text 33"/>
          <p:cNvSpPr/>
          <p:nvPr/>
        </p:nvSpPr>
        <p:spPr>
          <a:xfrm>
            <a:off x="7091214" y="788789"/>
            <a:ext cx="1652736" cy="251371"/>
          </a:xfrm>
          <a:prstGeom prst="roundRect">
            <a:avLst>
              <a:gd name="adj" fmla="val 22735"/>
            </a:avLst>
          </a:prstGeom>
          <a:solidFill>
            <a:srgbClr val="F0C040">
              <a:alpha val="5000"/>
            </a:srgbClr>
          </a:solidFill>
          <a:ln w="9525">
            <a:solidFill>
              <a:srgbClr val="F0C040">
                <a:alpha val="25000"/>
              </a:srgbClr>
            </a:solidFill>
          </a:ln>
        </p:spPr>
        <p:txBody>
          <a:bodyPr wrap="none" rtlCol="0" anchor="t"/>
          <a:lstStyle/>
          <a:p>
            <a:pPr indent="0" marL="0">
              <a:buNone/>
            </a:pPr>
            <a:endParaRPr lang="en-US" dirty="0"/>
          </a:p>
        </p:txBody>
      </p:sp>
      <p:pic>
        <p:nvPicPr>
          <p:cNvPr id="3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91607" y="848106"/>
            <a:ext cx="132588" cy="132588"/>
          </a:xfrm>
          <a:prstGeom prst="rect">
            <a:avLst/>
          </a:prstGeom>
        </p:spPr>
      </p:pic>
      <p:sp>
        <p:nvSpPr>
          <p:cNvPr id="37" name="Text 34"/>
          <p:cNvSpPr/>
          <p:nvPr/>
        </p:nvSpPr>
        <p:spPr>
          <a:xfrm>
            <a:off x="7371755" y="855464"/>
            <a:ext cx="1373207" cy="118021"/>
          </a:xfrm>
          <a:prstGeom prst="rect">
            <a:avLst/>
          </a:prstGeom>
          <a:noFill/>
          <a:ln/>
        </p:spPr>
        <p:txBody>
          <a:bodyPr wrap="none" lIns="0" tIns="0" rIns="0" bIns="0" rtlCol="0" anchor="ctr"/>
          <a:lstStyle/>
          <a:p>
            <a:pPr algn="l" indent="0" marL="0">
              <a:lnSpc>
                <a:spcPts val="930"/>
              </a:lnSpc>
              <a:buNone/>
            </a:pPr>
            <a:r>
              <a:rPr lang="en-US" sz="620" b="1" dirty="0">
                <a:solidFill>
                  <a:srgbClr val="F0C040">
                    <a:alpha val="80000"/>
                  </a:srgbClr>
                </a:solidFill>
                <a:latin typeface="Calibri" pitchFamily="34" charset="0"/>
                <a:ea typeface="Calibri" pitchFamily="34" charset="-122"/>
                <a:cs typeface="Calibri" pitchFamily="34" charset="-120"/>
              </a:rPr>
              <a:t>MANDATE VELOCITY: HIGH</a:t>
            </a:r>
            <a:endParaRPr lang="en-US" sz="620" dirty="0"/>
          </a:p>
        </p:txBody>
      </p:sp>
      <p:sp>
        <p:nvSpPr>
          <p:cNvPr id="38" name="Text 35"/>
          <p:cNvSpPr/>
          <p:nvPr/>
        </p:nvSpPr>
        <p:spPr>
          <a:xfrm>
            <a:off x="400050" y="1140470"/>
            <a:ext cx="8343900" cy="7590"/>
          </a:xfrm>
          <a:prstGeom prst="rect">
            <a:avLst/>
          </a:prstGeom>
          <a:gradFill rotWithShape="1">
            <a:gsLst>
              <a:gs pos="0">
                <a:srgbClr val="1A6FFF">
                  <a:alpha val="30000"/>
                </a:srgbClr>
              </a:gs>
              <a:gs pos="60000">
                <a:srgbClr val="1A6FFF">
                  <a:alpha val="8000"/>
                </a:srgbClr>
              </a:gs>
              <a:gs pos="100000">
                <a:srgbClr val="000000">
                  <a:alpha val="0"/>
                </a:srgbClr>
              </a:gs>
            </a:gsLst>
            <a:lin ang="0" scaled="1"/>
          </a:gradFill>
          <a:ln/>
        </p:spPr>
        <p:txBody>
          <a:bodyPr wrap="none" rtlCol="0" anchor="t"/>
          <a:lstStyle/>
          <a:p>
            <a:pPr indent="0" marL="0">
              <a:buNone/>
            </a:pPr>
            <a:endParaRPr lang="en-US" dirty="0"/>
          </a:p>
        </p:txBody>
      </p:sp>
      <p:sp>
        <p:nvSpPr>
          <p:cNvPr id="39" name="Text 36"/>
          <p:cNvSpPr/>
          <p:nvPr/>
        </p:nvSpPr>
        <p:spPr>
          <a:xfrm>
            <a:off x="400050" y="1305520"/>
            <a:ext cx="4114800" cy="1529953"/>
          </a:xfrm>
          <a:prstGeom prst="roundRect">
            <a:avLst>
              <a:gd name="adj" fmla="val 6558"/>
            </a:avLst>
          </a:prstGeom>
          <a:gradFill rotWithShape="1">
            <a:gsLst>
              <a:gs pos="0">
                <a:srgbClr val="0B1535"/>
              </a:gs>
              <a:gs pos="60000">
                <a:srgbClr val="0D1A3A"/>
              </a:gs>
              <a:gs pos="100000">
                <a:srgbClr val="091228"/>
              </a:gs>
            </a:gsLst>
            <a:lin ang="3300000" scaled="1"/>
          </a:gradFill>
          <a:ln w="9525">
            <a:solidFill>
              <a:srgbClr val="1A6FFF">
                <a:alpha val="28000"/>
              </a:srgbClr>
            </a:solidFill>
          </a:ln>
        </p:spPr>
        <p:txBody>
          <a:bodyPr wrap="square" rtlCol="0" anchor="t"/>
          <a:lstStyle/>
          <a:p>
            <a:pPr indent="0" marL="0">
              <a:buNone/>
            </a:pPr>
            <a:endParaRPr lang="en-US" dirty="0"/>
          </a:p>
        </p:txBody>
      </p:sp>
      <p:sp>
        <p:nvSpPr>
          <p:cNvPr id="40" name="Text 37"/>
          <p:cNvSpPr/>
          <p:nvPr/>
        </p:nvSpPr>
        <p:spPr>
          <a:xfrm>
            <a:off x="3567408" y="1305520"/>
            <a:ext cx="947442" cy="928370"/>
          </a:xfrm>
          <a:custGeom>
            <a:avLst/>
            <a:gdLst/>
            <a:ahLst/>
            <a:cxnLst/>
            <a:rect l="l" t="t" r="r" b="b"/>
            <a:pathLst>
              <a:path w="947442" h="928370">
                <a:moveTo>
                  <a:pt x="947442" y="783091"/>
                </a:moveTo>
                <a:lnTo>
                  <a:pt x="934056" y="798646"/>
                </a:lnTo>
                <a:lnTo>
                  <a:pt x="889008" y="832055"/>
                </a:lnTo>
                <a:lnTo>
                  <a:pt x="840903" y="860888"/>
                </a:lnTo>
                <a:lnTo>
                  <a:pt x="790204" y="884867"/>
                </a:lnTo>
                <a:lnTo>
                  <a:pt x="737398" y="903762"/>
                </a:lnTo>
                <a:lnTo>
                  <a:pt x="682994" y="917389"/>
                </a:lnTo>
                <a:lnTo>
                  <a:pt x="627517" y="925618"/>
                </a:lnTo>
                <a:lnTo>
                  <a:pt x="571500" y="928370"/>
                </a:lnTo>
                <a:lnTo>
                  <a:pt x="515483" y="925618"/>
                </a:lnTo>
                <a:lnTo>
                  <a:pt x="460006" y="917389"/>
                </a:lnTo>
                <a:lnTo>
                  <a:pt x="405602" y="903762"/>
                </a:lnTo>
                <a:lnTo>
                  <a:pt x="352796" y="884867"/>
                </a:lnTo>
                <a:lnTo>
                  <a:pt x="302097" y="860888"/>
                </a:lnTo>
                <a:lnTo>
                  <a:pt x="253992" y="832055"/>
                </a:lnTo>
                <a:lnTo>
                  <a:pt x="208944" y="798646"/>
                </a:lnTo>
                <a:lnTo>
                  <a:pt x="167388" y="760982"/>
                </a:lnTo>
                <a:lnTo>
                  <a:pt x="129725" y="719426"/>
                </a:lnTo>
                <a:lnTo>
                  <a:pt x="96315" y="674379"/>
                </a:lnTo>
                <a:lnTo>
                  <a:pt x="67482" y="626274"/>
                </a:lnTo>
                <a:lnTo>
                  <a:pt x="43503" y="575574"/>
                </a:lnTo>
                <a:lnTo>
                  <a:pt x="24609" y="522768"/>
                </a:lnTo>
                <a:lnTo>
                  <a:pt x="10981" y="468364"/>
                </a:lnTo>
                <a:lnTo>
                  <a:pt x="2752" y="412887"/>
                </a:lnTo>
                <a:lnTo>
                  <a:pt x="0" y="356870"/>
                </a:lnTo>
                <a:lnTo>
                  <a:pt x="2752" y="300854"/>
                </a:lnTo>
                <a:lnTo>
                  <a:pt x="10981" y="245376"/>
                </a:lnTo>
                <a:lnTo>
                  <a:pt x="24609" y="190973"/>
                </a:lnTo>
                <a:lnTo>
                  <a:pt x="43503" y="138167"/>
                </a:lnTo>
                <a:lnTo>
                  <a:pt x="67482" y="87467"/>
                </a:lnTo>
                <a:lnTo>
                  <a:pt x="96315" y="39362"/>
                </a:lnTo>
                <a:lnTo>
                  <a:pt x="128978" y="0"/>
                </a:lnTo>
                <a:lnTo>
                  <a:pt x="847113" y="0"/>
                </a:lnTo>
                <a:lnTo>
                  <a:pt x="866686" y="1928"/>
                </a:lnTo>
                <a:lnTo>
                  <a:pt x="885507" y="7637"/>
                </a:lnTo>
                <a:lnTo>
                  <a:pt x="902853" y="16909"/>
                </a:lnTo>
                <a:lnTo>
                  <a:pt x="918056" y="29386"/>
                </a:lnTo>
                <a:lnTo>
                  <a:pt x="930534" y="44589"/>
                </a:lnTo>
                <a:lnTo>
                  <a:pt x="939805" y="61935"/>
                </a:lnTo>
                <a:lnTo>
                  <a:pt x="945514" y="80756"/>
                </a:lnTo>
                <a:lnTo>
                  <a:pt x="947442" y="100330"/>
                </a:lnTo>
                <a:close/>
              </a:path>
            </a:pathLst>
          </a:custGeom>
          <a:gradFill rotWithShape="1">
            <a:gsLst>
              <a:gs pos="0">
                <a:srgbClr val="1A6FFF">
                  <a:alpha val="12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pic>
        <p:nvPicPr>
          <p:cNvPr id="41" name="Image 1" descr="preencoded.png">    </p:cNvPr>
          <p:cNvPicPr>
            <a:picLocks noChangeAspect="1"/>
          </p:cNvPicPr>
          <p:nvPr/>
        </p:nvPicPr>
        <p:blipFill>
          <a:blip r:embed="rId3">
            <a:alphaModFix amt="10000"/>
            <a:extLst>
              <a:ext uri="{96DAC541-7B7A-43D3-8B79-37D633B846F1}">
                <asvg:svgBlip xmlns:asvg="http://schemas.microsoft.com/office/drawing/2016/SVG/main" r:embed="rId4"/>
              </a:ext>
            </a:extLst>
          </a:blip>
          <a:stretch>
            <a:fillRect/>
          </a:stretch>
        </p:blipFill>
        <p:spPr>
          <a:xfrm>
            <a:off x="4137124" y="2473077"/>
            <a:ext cx="224730" cy="224730"/>
          </a:xfrm>
          <a:prstGeom prst="rect">
            <a:avLst/>
          </a:prstGeom>
        </p:spPr>
      </p:pic>
      <p:sp>
        <p:nvSpPr>
          <p:cNvPr id="42" name="Text 38"/>
          <p:cNvSpPr/>
          <p:nvPr/>
        </p:nvSpPr>
        <p:spPr>
          <a:xfrm>
            <a:off x="4629150" y="1305520"/>
            <a:ext cx="4114800" cy="1529953"/>
          </a:xfrm>
          <a:prstGeom prst="roundRect">
            <a:avLst>
              <a:gd name="adj" fmla="val 6558"/>
            </a:avLst>
          </a:prstGeom>
          <a:gradFill rotWithShape="1">
            <a:gsLst>
              <a:gs pos="0">
                <a:srgbClr val="0B1535"/>
              </a:gs>
              <a:gs pos="60000">
                <a:srgbClr val="0D1A3A"/>
              </a:gs>
              <a:gs pos="100000">
                <a:srgbClr val="091228"/>
              </a:gs>
            </a:gsLst>
            <a:lin ang="3300000" scaled="1"/>
          </a:gradFill>
          <a:ln w="9525">
            <a:solidFill>
              <a:srgbClr val="1A6FFF">
                <a:alpha val="28000"/>
              </a:srgbClr>
            </a:solidFill>
          </a:ln>
        </p:spPr>
        <p:txBody>
          <a:bodyPr wrap="square" rtlCol="0" anchor="t"/>
          <a:lstStyle/>
          <a:p>
            <a:pPr indent="0" marL="0">
              <a:buNone/>
            </a:pPr>
            <a:endParaRPr lang="en-US" dirty="0"/>
          </a:p>
        </p:txBody>
      </p:sp>
      <p:sp>
        <p:nvSpPr>
          <p:cNvPr id="43" name="Text 39"/>
          <p:cNvSpPr/>
          <p:nvPr/>
        </p:nvSpPr>
        <p:spPr>
          <a:xfrm>
            <a:off x="7796508" y="1305520"/>
            <a:ext cx="947442" cy="928370"/>
          </a:xfrm>
          <a:custGeom>
            <a:avLst/>
            <a:gdLst/>
            <a:ahLst/>
            <a:cxnLst/>
            <a:rect l="l" t="t" r="r" b="b"/>
            <a:pathLst>
              <a:path w="947442" h="928370">
                <a:moveTo>
                  <a:pt x="947442" y="783091"/>
                </a:moveTo>
                <a:lnTo>
                  <a:pt x="934056" y="798646"/>
                </a:lnTo>
                <a:lnTo>
                  <a:pt x="889008" y="832055"/>
                </a:lnTo>
                <a:lnTo>
                  <a:pt x="840903" y="860888"/>
                </a:lnTo>
                <a:lnTo>
                  <a:pt x="790204" y="884867"/>
                </a:lnTo>
                <a:lnTo>
                  <a:pt x="737398" y="903762"/>
                </a:lnTo>
                <a:lnTo>
                  <a:pt x="682994" y="917389"/>
                </a:lnTo>
                <a:lnTo>
                  <a:pt x="627517" y="925618"/>
                </a:lnTo>
                <a:lnTo>
                  <a:pt x="571500" y="928370"/>
                </a:lnTo>
                <a:lnTo>
                  <a:pt x="515483" y="925618"/>
                </a:lnTo>
                <a:lnTo>
                  <a:pt x="460006" y="917389"/>
                </a:lnTo>
                <a:lnTo>
                  <a:pt x="405602" y="903762"/>
                </a:lnTo>
                <a:lnTo>
                  <a:pt x="352796" y="884867"/>
                </a:lnTo>
                <a:lnTo>
                  <a:pt x="302097" y="860888"/>
                </a:lnTo>
                <a:lnTo>
                  <a:pt x="253992" y="832055"/>
                </a:lnTo>
                <a:lnTo>
                  <a:pt x="208944" y="798646"/>
                </a:lnTo>
                <a:lnTo>
                  <a:pt x="167388" y="760982"/>
                </a:lnTo>
                <a:lnTo>
                  <a:pt x="129725" y="719426"/>
                </a:lnTo>
                <a:lnTo>
                  <a:pt x="96315" y="674379"/>
                </a:lnTo>
                <a:lnTo>
                  <a:pt x="67482" y="626274"/>
                </a:lnTo>
                <a:lnTo>
                  <a:pt x="43503" y="575574"/>
                </a:lnTo>
                <a:lnTo>
                  <a:pt x="24609" y="522768"/>
                </a:lnTo>
                <a:lnTo>
                  <a:pt x="10981" y="468364"/>
                </a:lnTo>
                <a:lnTo>
                  <a:pt x="2752" y="412887"/>
                </a:lnTo>
                <a:lnTo>
                  <a:pt x="0" y="356870"/>
                </a:lnTo>
                <a:lnTo>
                  <a:pt x="2752" y="300854"/>
                </a:lnTo>
                <a:lnTo>
                  <a:pt x="10981" y="245376"/>
                </a:lnTo>
                <a:lnTo>
                  <a:pt x="24609" y="190973"/>
                </a:lnTo>
                <a:lnTo>
                  <a:pt x="43503" y="138167"/>
                </a:lnTo>
                <a:lnTo>
                  <a:pt x="67482" y="87467"/>
                </a:lnTo>
                <a:lnTo>
                  <a:pt x="96315" y="39362"/>
                </a:lnTo>
                <a:lnTo>
                  <a:pt x="128978" y="0"/>
                </a:lnTo>
                <a:lnTo>
                  <a:pt x="847113" y="0"/>
                </a:lnTo>
                <a:lnTo>
                  <a:pt x="866686" y="1928"/>
                </a:lnTo>
                <a:lnTo>
                  <a:pt x="885507" y="7637"/>
                </a:lnTo>
                <a:lnTo>
                  <a:pt x="902853" y="16909"/>
                </a:lnTo>
                <a:lnTo>
                  <a:pt x="918056" y="29386"/>
                </a:lnTo>
                <a:lnTo>
                  <a:pt x="930534" y="44589"/>
                </a:lnTo>
                <a:lnTo>
                  <a:pt x="939805" y="61935"/>
                </a:lnTo>
                <a:lnTo>
                  <a:pt x="945514" y="80756"/>
                </a:lnTo>
                <a:lnTo>
                  <a:pt x="947442" y="100330"/>
                </a:lnTo>
                <a:close/>
              </a:path>
            </a:pathLst>
          </a:custGeom>
          <a:gradFill rotWithShape="1">
            <a:gsLst>
              <a:gs pos="0">
                <a:srgbClr val="1A6FFF">
                  <a:alpha val="12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pic>
        <p:nvPicPr>
          <p:cNvPr id="44" name="Image 2" descr="preencoded.png">    </p:cNvPr>
          <p:cNvPicPr>
            <a:picLocks noChangeAspect="1"/>
          </p:cNvPicPr>
          <p:nvPr/>
        </p:nvPicPr>
        <p:blipFill>
          <a:blip r:embed="rId5">
            <a:alphaModFix amt="10000"/>
            <a:extLst>
              <a:ext uri="{96DAC541-7B7A-43D3-8B79-37D633B846F1}">
                <asvg:svgBlip xmlns:asvg="http://schemas.microsoft.com/office/drawing/2016/SVG/main" r:embed="rId6"/>
              </a:ext>
            </a:extLst>
          </a:blip>
          <a:stretch>
            <a:fillRect/>
          </a:stretch>
        </p:blipFill>
        <p:spPr>
          <a:xfrm>
            <a:off x="8366224" y="2473077"/>
            <a:ext cx="224730" cy="224730"/>
          </a:xfrm>
          <a:prstGeom prst="rect">
            <a:avLst/>
          </a:prstGeom>
        </p:spPr>
      </p:pic>
      <p:sp>
        <p:nvSpPr>
          <p:cNvPr id="45" name="Text 40"/>
          <p:cNvSpPr/>
          <p:nvPr/>
        </p:nvSpPr>
        <p:spPr>
          <a:xfrm>
            <a:off x="400050" y="2949773"/>
            <a:ext cx="4114800" cy="1529953"/>
          </a:xfrm>
          <a:prstGeom prst="roundRect">
            <a:avLst>
              <a:gd name="adj" fmla="val 6558"/>
            </a:avLst>
          </a:prstGeom>
          <a:gradFill rotWithShape="1">
            <a:gsLst>
              <a:gs pos="0">
                <a:srgbClr val="16120A"/>
              </a:gs>
              <a:gs pos="60000">
                <a:srgbClr val="1A1608"/>
              </a:gs>
              <a:gs pos="100000">
                <a:srgbClr val="120F06"/>
              </a:gs>
            </a:gsLst>
            <a:lin ang="3300000" scaled="1"/>
          </a:gradFill>
          <a:ln w="9525">
            <a:solidFill>
              <a:srgbClr val="F0C040">
                <a:alpha val="28000"/>
              </a:srgbClr>
            </a:solidFill>
          </a:ln>
        </p:spPr>
        <p:txBody>
          <a:bodyPr wrap="square" rtlCol="0" anchor="t"/>
          <a:lstStyle/>
          <a:p>
            <a:pPr indent="0" marL="0">
              <a:buNone/>
            </a:pPr>
            <a:endParaRPr lang="en-US" dirty="0"/>
          </a:p>
        </p:txBody>
      </p:sp>
      <p:sp>
        <p:nvSpPr>
          <p:cNvPr id="46" name="Text 41"/>
          <p:cNvSpPr/>
          <p:nvPr/>
        </p:nvSpPr>
        <p:spPr>
          <a:xfrm>
            <a:off x="3567408" y="2949773"/>
            <a:ext cx="947442" cy="928370"/>
          </a:xfrm>
          <a:custGeom>
            <a:avLst/>
            <a:gdLst/>
            <a:ahLst/>
            <a:cxnLst/>
            <a:rect l="l" t="t" r="r" b="b"/>
            <a:pathLst>
              <a:path w="947442" h="928370">
                <a:moveTo>
                  <a:pt x="947442" y="783091"/>
                </a:moveTo>
                <a:lnTo>
                  <a:pt x="934056" y="798646"/>
                </a:lnTo>
                <a:lnTo>
                  <a:pt x="889008" y="832055"/>
                </a:lnTo>
                <a:lnTo>
                  <a:pt x="840903" y="860888"/>
                </a:lnTo>
                <a:lnTo>
                  <a:pt x="790204" y="884867"/>
                </a:lnTo>
                <a:lnTo>
                  <a:pt x="737398" y="903762"/>
                </a:lnTo>
                <a:lnTo>
                  <a:pt x="682994" y="917389"/>
                </a:lnTo>
                <a:lnTo>
                  <a:pt x="627517" y="925618"/>
                </a:lnTo>
                <a:lnTo>
                  <a:pt x="571500" y="928370"/>
                </a:lnTo>
                <a:lnTo>
                  <a:pt x="515483" y="925618"/>
                </a:lnTo>
                <a:lnTo>
                  <a:pt x="460006" y="917389"/>
                </a:lnTo>
                <a:lnTo>
                  <a:pt x="405602" y="903762"/>
                </a:lnTo>
                <a:lnTo>
                  <a:pt x="352796" y="884867"/>
                </a:lnTo>
                <a:lnTo>
                  <a:pt x="302097" y="860888"/>
                </a:lnTo>
                <a:lnTo>
                  <a:pt x="253992" y="832055"/>
                </a:lnTo>
                <a:lnTo>
                  <a:pt x="208944" y="798646"/>
                </a:lnTo>
                <a:lnTo>
                  <a:pt x="167388" y="760982"/>
                </a:lnTo>
                <a:lnTo>
                  <a:pt x="129725" y="719426"/>
                </a:lnTo>
                <a:lnTo>
                  <a:pt x="96315" y="674379"/>
                </a:lnTo>
                <a:lnTo>
                  <a:pt x="67482" y="626274"/>
                </a:lnTo>
                <a:lnTo>
                  <a:pt x="43503" y="575574"/>
                </a:lnTo>
                <a:lnTo>
                  <a:pt x="24609" y="522768"/>
                </a:lnTo>
                <a:lnTo>
                  <a:pt x="10981" y="468364"/>
                </a:lnTo>
                <a:lnTo>
                  <a:pt x="2752" y="412887"/>
                </a:lnTo>
                <a:lnTo>
                  <a:pt x="0" y="356870"/>
                </a:lnTo>
                <a:lnTo>
                  <a:pt x="2752" y="300854"/>
                </a:lnTo>
                <a:lnTo>
                  <a:pt x="10981" y="245376"/>
                </a:lnTo>
                <a:lnTo>
                  <a:pt x="24609" y="190973"/>
                </a:lnTo>
                <a:lnTo>
                  <a:pt x="43503" y="138167"/>
                </a:lnTo>
                <a:lnTo>
                  <a:pt x="67482" y="87467"/>
                </a:lnTo>
                <a:lnTo>
                  <a:pt x="96315" y="39362"/>
                </a:lnTo>
                <a:lnTo>
                  <a:pt x="128978" y="0"/>
                </a:lnTo>
                <a:lnTo>
                  <a:pt x="847113" y="0"/>
                </a:lnTo>
                <a:lnTo>
                  <a:pt x="866686" y="1928"/>
                </a:lnTo>
                <a:lnTo>
                  <a:pt x="885507" y="7637"/>
                </a:lnTo>
                <a:lnTo>
                  <a:pt x="902853" y="16909"/>
                </a:lnTo>
                <a:lnTo>
                  <a:pt x="918056" y="29386"/>
                </a:lnTo>
                <a:lnTo>
                  <a:pt x="930534" y="44589"/>
                </a:lnTo>
                <a:lnTo>
                  <a:pt x="939805" y="61935"/>
                </a:lnTo>
                <a:lnTo>
                  <a:pt x="945514" y="80756"/>
                </a:lnTo>
                <a:lnTo>
                  <a:pt x="947442" y="100330"/>
                </a:lnTo>
                <a:close/>
              </a:path>
            </a:pathLst>
          </a:custGeom>
          <a:gradFill rotWithShape="1">
            <a:gsLst>
              <a:gs pos="0">
                <a:srgbClr val="F0C040">
                  <a:alpha val="10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pic>
        <p:nvPicPr>
          <p:cNvPr id="47" name="Image 3" descr="preencoded.png">    </p:cNvPr>
          <p:cNvPicPr>
            <a:picLocks noChangeAspect="1"/>
          </p:cNvPicPr>
          <p:nvPr/>
        </p:nvPicPr>
        <p:blipFill>
          <a:blip r:embed="rId7">
            <a:alphaModFix amt="10000"/>
            <a:extLst>
              <a:ext uri="{96DAC541-7B7A-43D3-8B79-37D633B846F1}">
                <asvg:svgBlip xmlns:asvg="http://schemas.microsoft.com/office/drawing/2016/SVG/main" r:embed="rId8"/>
              </a:ext>
            </a:extLst>
          </a:blip>
          <a:stretch>
            <a:fillRect/>
          </a:stretch>
        </p:blipFill>
        <p:spPr>
          <a:xfrm>
            <a:off x="4137124" y="4117330"/>
            <a:ext cx="224730" cy="224730"/>
          </a:xfrm>
          <a:prstGeom prst="rect">
            <a:avLst/>
          </a:prstGeom>
        </p:spPr>
      </p:pic>
      <p:sp>
        <p:nvSpPr>
          <p:cNvPr id="48" name="Text 42"/>
          <p:cNvSpPr/>
          <p:nvPr/>
        </p:nvSpPr>
        <p:spPr>
          <a:xfrm>
            <a:off x="4629150" y="2949773"/>
            <a:ext cx="4114800" cy="1529953"/>
          </a:xfrm>
          <a:prstGeom prst="roundRect">
            <a:avLst>
              <a:gd name="adj" fmla="val 6558"/>
            </a:avLst>
          </a:prstGeom>
          <a:gradFill rotWithShape="1">
            <a:gsLst>
              <a:gs pos="0">
                <a:srgbClr val="16120A"/>
              </a:gs>
              <a:gs pos="60000">
                <a:srgbClr val="1A1608"/>
              </a:gs>
              <a:gs pos="100000">
                <a:srgbClr val="120F06"/>
              </a:gs>
            </a:gsLst>
            <a:lin ang="3300000" scaled="1"/>
          </a:gradFill>
          <a:ln w="9525">
            <a:solidFill>
              <a:srgbClr val="F0C040">
                <a:alpha val="28000"/>
              </a:srgbClr>
            </a:solidFill>
          </a:ln>
        </p:spPr>
        <p:txBody>
          <a:bodyPr wrap="square" rtlCol="0" anchor="t"/>
          <a:lstStyle/>
          <a:p>
            <a:pPr indent="0" marL="0">
              <a:buNone/>
            </a:pPr>
            <a:endParaRPr lang="en-US" dirty="0"/>
          </a:p>
        </p:txBody>
      </p:sp>
      <p:sp>
        <p:nvSpPr>
          <p:cNvPr id="49" name="Text 43"/>
          <p:cNvSpPr/>
          <p:nvPr/>
        </p:nvSpPr>
        <p:spPr>
          <a:xfrm>
            <a:off x="7796508" y="2949773"/>
            <a:ext cx="947442" cy="928370"/>
          </a:xfrm>
          <a:custGeom>
            <a:avLst/>
            <a:gdLst/>
            <a:ahLst/>
            <a:cxnLst/>
            <a:rect l="l" t="t" r="r" b="b"/>
            <a:pathLst>
              <a:path w="947442" h="928370">
                <a:moveTo>
                  <a:pt x="947442" y="783091"/>
                </a:moveTo>
                <a:lnTo>
                  <a:pt x="934056" y="798646"/>
                </a:lnTo>
                <a:lnTo>
                  <a:pt x="889008" y="832055"/>
                </a:lnTo>
                <a:lnTo>
                  <a:pt x="840903" y="860888"/>
                </a:lnTo>
                <a:lnTo>
                  <a:pt x="790204" y="884867"/>
                </a:lnTo>
                <a:lnTo>
                  <a:pt x="737398" y="903762"/>
                </a:lnTo>
                <a:lnTo>
                  <a:pt x="682994" y="917389"/>
                </a:lnTo>
                <a:lnTo>
                  <a:pt x="627517" y="925618"/>
                </a:lnTo>
                <a:lnTo>
                  <a:pt x="571500" y="928370"/>
                </a:lnTo>
                <a:lnTo>
                  <a:pt x="515483" y="925618"/>
                </a:lnTo>
                <a:lnTo>
                  <a:pt x="460006" y="917389"/>
                </a:lnTo>
                <a:lnTo>
                  <a:pt x="405602" y="903762"/>
                </a:lnTo>
                <a:lnTo>
                  <a:pt x="352796" y="884867"/>
                </a:lnTo>
                <a:lnTo>
                  <a:pt x="302097" y="860888"/>
                </a:lnTo>
                <a:lnTo>
                  <a:pt x="253992" y="832055"/>
                </a:lnTo>
                <a:lnTo>
                  <a:pt x="208944" y="798646"/>
                </a:lnTo>
                <a:lnTo>
                  <a:pt x="167388" y="760982"/>
                </a:lnTo>
                <a:lnTo>
                  <a:pt x="129725" y="719426"/>
                </a:lnTo>
                <a:lnTo>
                  <a:pt x="96315" y="674379"/>
                </a:lnTo>
                <a:lnTo>
                  <a:pt x="67482" y="626274"/>
                </a:lnTo>
                <a:lnTo>
                  <a:pt x="43503" y="575574"/>
                </a:lnTo>
                <a:lnTo>
                  <a:pt x="24609" y="522768"/>
                </a:lnTo>
                <a:lnTo>
                  <a:pt x="10981" y="468364"/>
                </a:lnTo>
                <a:lnTo>
                  <a:pt x="2752" y="412887"/>
                </a:lnTo>
                <a:lnTo>
                  <a:pt x="0" y="356870"/>
                </a:lnTo>
                <a:lnTo>
                  <a:pt x="2752" y="300854"/>
                </a:lnTo>
                <a:lnTo>
                  <a:pt x="10981" y="245376"/>
                </a:lnTo>
                <a:lnTo>
                  <a:pt x="24609" y="190973"/>
                </a:lnTo>
                <a:lnTo>
                  <a:pt x="43503" y="138167"/>
                </a:lnTo>
                <a:lnTo>
                  <a:pt x="67482" y="87467"/>
                </a:lnTo>
                <a:lnTo>
                  <a:pt x="96315" y="39362"/>
                </a:lnTo>
                <a:lnTo>
                  <a:pt x="128978" y="0"/>
                </a:lnTo>
                <a:lnTo>
                  <a:pt x="847113" y="0"/>
                </a:lnTo>
                <a:lnTo>
                  <a:pt x="866686" y="1928"/>
                </a:lnTo>
                <a:lnTo>
                  <a:pt x="885507" y="7637"/>
                </a:lnTo>
                <a:lnTo>
                  <a:pt x="902853" y="16909"/>
                </a:lnTo>
                <a:lnTo>
                  <a:pt x="918056" y="29386"/>
                </a:lnTo>
                <a:lnTo>
                  <a:pt x="930534" y="44589"/>
                </a:lnTo>
                <a:lnTo>
                  <a:pt x="939805" y="61935"/>
                </a:lnTo>
                <a:lnTo>
                  <a:pt x="945514" y="80756"/>
                </a:lnTo>
                <a:lnTo>
                  <a:pt x="947442" y="100330"/>
                </a:lnTo>
                <a:close/>
              </a:path>
            </a:pathLst>
          </a:custGeom>
          <a:gradFill rotWithShape="1">
            <a:gsLst>
              <a:gs pos="0">
                <a:srgbClr val="F0C040">
                  <a:alpha val="10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pic>
        <p:nvPicPr>
          <p:cNvPr id="50" name="Image 4" descr="preencoded.png">    </p:cNvPr>
          <p:cNvPicPr>
            <a:picLocks noChangeAspect="1"/>
          </p:cNvPicPr>
          <p:nvPr/>
        </p:nvPicPr>
        <p:blipFill>
          <a:blip r:embed="rId9">
            <a:alphaModFix amt="10000"/>
            <a:extLst>
              <a:ext uri="{96DAC541-7B7A-43D3-8B79-37D633B846F1}">
                <asvg:svgBlip xmlns:asvg="http://schemas.microsoft.com/office/drawing/2016/SVG/main" r:embed="rId10"/>
              </a:ext>
            </a:extLst>
          </a:blip>
          <a:stretch>
            <a:fillRect/>
          </a:stretch>
        </p:blipFill>
        <p:spPr>
          <a:xfrm>
            <a:off x="8366224" y="4117330"/>
            <a:ext cx="224730" cy="224730"/>
          </a:xfrm>
          <a:prstGeom prst="rect">
            <a:avLst/>
          </a:prstGeom>
        </p:spPr>
      </p:pic>
      <p:sp>
        <p:nvSpPr>
          <p:cNvPr id="51" name="Text 44"/>
          <p:cNvSpPr/>
          <p:nvPr/>
        </p:nvSpPr>
        <p:spPr>
          <a:xfrm>
            <a:off x="400050" y="4594027"/>
            <a:ext cx="8343900" cy="7590"/>
          </a:xfrm>
          <a:prstGeom prst="rect">
            <a:avLst/>
          </a:prstGeom>
          <a:gradFill rotWithShape="1">
            <a:gsLst>
              <a:gs pos="0">
                <a:srgbClr val="000000">
                  <a:alpha val="0"/>
                </a:srgbClr>
              </a:gs>
              <a:gs pos="30000">
                <a:srgbClr val="8A9BBF">
                  <a:alpha val="18000"/>
                </a:srgbClr>
              </a:gs>
              <a:gs pos="70000">
                <a:srgbClr val="8A9BB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52" name="Text 45"/>
          <p:cNvSpPr/>
          <p:nvPr/>
        </p:nvSpPr>
        <p:spPr>
          <a:xfrm>
            <a:off x="429220" y="4754314"/>
            <a:ext cx="1984013" cy="106710"/>
          </a:xfrm>
          <a:prstGeom prst="rect">
            <a:avLst/>
          </a:prstGeom>
          <a:noFill/>
          <a:ln/>
        </p:spPr>
        <p:txBody>
          <a:bodyPr wrap="none" lIns="0" tIns="0" rIns="0" bIns="0" rtlCol="0" anchor="ctr"/>
          <a:lstStyle/>
          <a:p>
            <a:pPr algn="l" indent="0" marL="0">
              <a:lnSpc>
                <a:spcPts val="840"/>
              </a:lnSpc>
              <a:buNone/>
            </a:pPr>
            <a:r>
              <a:rPr lang="en-US" sz="560" b="1" dirty="0">
                <a:solidFill>
                  <a:srgbClr val="8A9BBF">
                    <a:alpha val="45000"/>
                  </a:srgbClr>
                </a:solidFill>
                <a:latin typeface="Calibri" pitchFamily="34" charset="0"/>
                <a:ea typeface="Calibri" pitchFamily="34" charset="-122"/>
                <a:cs typeface="Calibri" pitchFamily="34" charset="-120"/>
              </a:rPr>
              <a:t>DTOS · INVESTOR BRIEFING · JULY 2026</a:t>
            </a:r>
            <a:endParaRPr lang="en-US" sz="560" dirty="0"/>
          </a:p>
        </p:txBody>
      </p:sp>
      <p:sp>
        <p:nvSpPr>
          <p:cNvPr id="53" name="Text 46"/>
          <p:cNvSpPr/>
          <p:nvPr/>
        </p:nvSpPr>
        <p:spPr>
          <a:xfrm>
            <a:off x="2329565" y="4672608"/>
            <a:ext cx="4770918" cy="283785"/>
          </a:xfrm>
          <a:prstGeom prst="rect">
            <a:avLst/>
          </a:prstGeom>
          <a:noFill/>
          <a:ln/>
        </p:spPr>
        <p:txBody>
          <a:bodyPr wrap="square" lIns="0" tIns="0" rIns="0" bIns="0" rtlCol="0" anchor="ctr"/>
          <a:lstStyle/>
          <a:p>
            <a:pPr algn="ctr" indent="0" marL="0">
              <a:lnSpc>
                <a:spcPts val="1064"/>
              </a:lnSpc>
              <a:buNone/>
            </a:pPr>
            <a:r>
              <a:rPr lang="en-US" sz="760" i="1" spc="4" kern="0" dirty="0">
                <a:solidFill>
                  <a:srgbClr val="8A9BBF"/>
                </a:solidFill>
                <a:latin typeface="Calibri" pitchFamily="34" charset="0"/>
                <a:ea typeface="Calibri" pitchFamily="34" charset="-122"/>
                <a:cs typeface="Calibri" pitchFamily="34" charset="-120"/>
              </a:rPr>
              <a:t>The window between AI deployment and AI accountability is closing. DTOS exists to help enterprises close it on their terms.</a:t>
            </a:r>
            <a:endParaRPr lang="en-US" sz="760" dirty="0"/>
          </a:p>
        </p:txBody>
      </p:sp>
      <p:sp>
        <p:nvSpPr>
          <p:cNvPr id="54" name="Text 47"/>
          <p:cNvSpPr/>
          <p:nvPr/>
        </p:nvSpPr>
        <p:spPr>
          <a:xfrm>
            <a:off x="7045419" y="4754314"/>
            <a:ext cx="1669360" cy="106710"/>
          </a:xfrm>
          <a:prstGeom prst="rect">
            <a:avLst/>
          </a:prstGeom>
          <a:noFill/>
          <a:ln/>
        </p:spPr>
        <p:txBody>
          <a:bodyPr wrap="none" lIns="0" tIns="0" rIns="0" bIns="0" rtlCol="0" anchor="ctr"/>
          <a:lstStyle/>
          <a:p>
            <a:pPr algn="r" indent="0" marL="0">
              <a:lnSpc>
                <a:spcPts val="840"/>
              </a:lnSpc>
              <a:buNone/>
            </a:pPr>
            <a:r>
              <a:rPr lang="en-US" sz="560" b="1" dirty="0">
                <a:solidFill>
                  <a:srgbClr val="8A9BBF">
                    <a:alpha val="45000"/>
                  </a:srgbClr>
                </a:solidFill>
                <a:latin typeface="Calibri" pitchFamily="34" charset="0"/>
                <a:ea typeface="Calibri" pitchFamily="34" charset="-122"/>
                <a:cs typeface="Calibri" pitchFamily="34" charset="-120"/>
              </a:rPr>
              <a:t>CONFIDENTIAL · NDA PROTECTED</a:t>
            </a:r>
            <a:endParaRPr lang="en-US" sz="56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6000"/>
                </a:srgbClr>
              </a:gs>
              <a:gs pos="70000">
                <a:srgbClr val="000000">
                  <a:alpha val="0"/>
                </a:srgbClr>
              </a:gs>
            </a:gsLst>
            <a:path path="circle">
              <a:fillToRect l="50000" t="90000" r="50000" b="1000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F0C040">
                  <a:alpha val="4000"/>
                </a:srgbClr>
              </a:gs>
              <a:gs pos="60000">
                <a:srgbClr val="000000">
                  <a:alpha val="0"/>
                </a:srgbClr>
              </a:gs>
            </a:gsLst>
            <a:path path="circle">
              <a:fillToRect l="15000" t="20000" r="85000" b="80000"/>
            </a:path>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1A6FFF">
                  <a:alpha val="5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5" name="Text 3"/>
          <p:cNvSpPr/>
          <p:nvPr/>
        </p:nvSpPr>
        <p:spPr>
          <a:xfrm>
            <a:off x="381595" y="1501825"/>
            <a:ext cx="2733523" cy="13841"/>
          </a:xfrm>
          <a:custGeom>
            <a:avLst/>
            <a:gdLst/>
            <a:ahLst/>
            <a:cxnLst/>
            <a:rect l="l" t="t" r="r" b="b"/>
            <a:pathLst>
              <a:path w="2733523" h="13841">
                <a:moveTo>
                  <a:pt x="57150" y="0"/>
                </a:moveTo>
                <a:lnTo>
                  <a:pt x="2676373" y="0"/>
                </a:lnTo>
                <a:lnTo>
                  <a:pt x="2690328" y="1730"/>
                </a:lnTo>
                <a:lnTo>
                  <a:pt x="2695957" y="3460"/>
                </a:lnTo>
                <a:lnTo>
                  <a:pt x="2700170" y="5190"/>
                </a:lnTo>
                <a:lnTo>
                  <a:pt x="2703633" y="6920"/>
                </a:lnTo>
                <a:lnTo>
                  <a:pt x="2706604" y="8651"/>
                </a:lnTo>
                <a:lnTo>
                  <a:pt x="2709217" y="10381"/>
                </a:lnTo>
                <a:lnTo>
                  <a:pt x="2711552" y="12111"/>
                </a:lnTo>
                <a:lnTo>
                  <a:pt x="2713661" y="13841"/>
                </a:lnTo>
                <a:lnTo>
                  <a:pt x="19861" y="13841"/>
                </a:lnTo>
                <a:lnTo>
                  <a:pt x="21971" y="12111"/>
                </a:lnTo>
                <a:lnTo>
                  <a:pt x="24306" y="10381"/>
                </a:lnTo>
                <a:lnTo>
                  <a:pt x="26919" y="8651"/>
                </a:lnTo>
                <a:lnTo>
                  <a:pt x="29890" y="6920"/>
                </a:lnTo>
                <a:lnTo>
                  <a:pt x="33353" y="5190"/>
                </a:lnTo>
                <a:lnTo>
                  <a:pt x="37566" y="3460"/>
                </a:lnTo>
                <a:lnTo>
                  <a:pt x="43194" y="1730"/>
                </a:lnTo>
                <a:close/>
              </a:path>
            </a:pathLst>
          </a:custGeom>
          <a:gradFill rotWithShape="1">
            <a:gsLst>
              <a:gs pos="0">
                <a:srgbClr val="1A6FFF"/>
              </a:gs>
              <a:gs pos="100000">
                <a:srgbClr val="1A6FFF">
                  <a:alpha val="30000"/>
                </a:srgbClr>
              </a:gs>
            </a:gsLst>
            <a:lin ang="0" scaled="1"/>
          </a:gradFill>
          <a:ln/>
        </p:spPr>
        <p:txBody>
          <a:bodyPr wrap="none" rtlCol="0" anchor="t"/>
          <a:lstStyle/>
          <a:p>
            <a:pPr indent="0" marL="0">
              <a:buNone/>
            </a:pPr>
            <a:endParaRPr lang="en-US" dirty="0"/>
          </a:p>
        </p:txBody>
      </p:sp>
      <p:sp>
        <p:nvSpPr>
          <p:cNvPr id="6" name="Text 4"/>
          <p:cNvSpPr/>
          <p:nvPr/>
        </p:nvSpPr>
        <p:spPr>
          <a:xfrm>
            <a:off x="3205163" y="1501825"/>
            <a:ext cx="2733523" cy="13841"/>
          </a:xfrm>
          <a:custGeom>
            <a:avLst/>
            <a:gdLst/>
            <a:ahLst/>
            <a:cxnLst/>
            <a:rect l="l" t="t" r="r" b="b"/>
            <a:pathLst>
              <a:path w="2733523" h="13841">
                <a:moveTo>
                  <a:pt x="57150" y="0"/>
                </a:moveTo>
                <a:lnTo>
                  <a:pt x="2676373" y="0"/>
                </a:lnTo>
                <a:lnTo>
                  <a:pt x="2690328" y="1730"/>
                </a:lnTo>
                <a:lnTo>
                  <a:pt x="2695957" y="3460"/>
                </a:lnTo>
                <a:lnTo>
                  <a:pt x="2700170" y="5190"/>
                </a:lnTo>
                <a:lnTo>
                  <a:pt x="2703633" y="6920"/>
                </a:lnTo>
                <a:lnTo>
                  <a:pt x="2706604" y="8651"/>
                </a:lnTo>
                <a:lnTo>
                  <a:pt x="2709217" y="10381"/>
                </a:lnTo>
                <a:lnTo>
                  <a:pt x="2711552" y="12111"/>
                </a:lnTo>
                <a:lnTo>
                  <a:pt x="2713661" y="13841"/>
                </a:lnTo>
                <a:lnTo>
                  <a:pt x="19861" y="13841"/>
                </a:lnTo>
                <a:lnTo>
                  <a:pt x="21971" y="12111"/>
                </a:lnTo>
                <a:lnTo>
                  <a:pt x="24306" y="10381"/>
                </a:lnTo>
                <a:lnTo>
                  <a:pt x="26919" y="8651"/>
                </a:lnTo>
                <a:lnTo>
                  <a:pt x="29890" y="6920"/>
                </a:lnTo>
                <a:lnTo>
                  <a:pt x="33353" y="5190"/>
                </a:lnTo>
                <a:lnTo>
                  <a:pt x="37566" y="3460"/>
                </a:lnTo>
                <a:lnTo>
                  <a:pt x="43194" y="1730"/>
                </a:lnTo>
                <a:close/>
              </a:path>
            </a:pathLst>
          </a:custGeom>
          <a:gradFill rotWithShape="1">
            <a:gsLst>
              <a:gs pos="0">
                <a:srgbClr val="1A6FFF"/>
              </a:gs>
              <a:gs pos="100000">
                <a:srgbClr val="1A6FFF">
                  <a:alpha val="30000"/>
                </a:srgbClr>
              </a:gs>
            </a:gsLst>
            <a:lin ang="0" scaled="1"/>
          </a:gradFill>
          <a:ln/>
        </p:spPr>
        <p:txBody>
          <a:bodyPr wrap="none" rtlCol="0" anchor="t"/>
          <a:lstStyle/>
          <a:p>
            <a:pPr indent="0" marL="0">
              <a:buNone/>
            </a:pPr>
            <a:endParaRPr lang="en-US" dirty="0"/>
          </a:p>
        </p:txBody>
      </p:sp>
      <p:sp>
        <p:nvSpPr>
          <p:cNvPr id="7" name="Text 5"/>
          <p:cNvSpPr/>
          <p:nvPr/>
        </p:nvSpPr>
        <p:spPr>
          <a:xfrm>
            <a:off x="6028730" y="1501825"/>
            <a:ext cx="2733675" cy="13841"/>
          </a:xfrm>
          <a:custGeom>
            <a:avLst/>
            <a:gdLst/>
            <a:ahLst/>
            <a:cxnLst/>
            <a:rect l="l" t="t" r="r" b="b"/>
            <a:pathLst>
              <a:path w="2733675" h="13841">
                <a:moveTo>
                  <a:pt x="57150" y="0"/>
                </a:moveTo>
                <a:lnTo>
                  <a:pt x="2676525" y="0"/>
                </a:lnTo>
                <a:lnTo>
                  <a:pt x="2690481" y="1730"/>
                </a:lnTo>
                <a:lnTo>
                  <a:pt x="2696109" y="3460"/>
                </a:lnTo>
                <a:lnTo>
                  <a:pt x="2700322" y="5190"/>
                </a:lnTo>
                <a:lnTo>
                  <a:pt x="2703785" y="6920"/>
                </a:lnTo>
                <a:lnTo>
                  <a:pt x="2706756" y="8651"/>
                </a:lnTo>
                <a:lnTo>
                  <a:pt x="2709369" y="10381"/>
                </a:lnTo>
                <a:lnTo>
                  <a:pt x="2711704" y="12111"/>
                </a:lnTo>
                <a:lnTo>
                  <a:pt x="2713814" y="13841"/>
                </a:lnTo>
                <a:lnTo>
                  <a:pt x="19861" y="13841"/>
                </a:lnTo>
                <a:lnTo>
                  <a:pt x="21971" y="12111"/>
                </a:lnTo>
                <a:lnTo>
                  <a:pt x="24306" y="10381"/>
                </a:lnTo>
                <a:lnTo>
                  <a:pt x="26919" y="8651"/>
                </a:lnTo>
                <a:lnTo>
                  <a:pt x="29890" y="6920"/>
                </a:lnTo>
                <a:lnTo>
                  <a:pt x="33353" y="5190"/>
                </a:lnTo>
                <a:lnTo>
                  <a:pt x="37566" y="3460"/>
                </a:lnTo>
                <a:lnTo>
                  <a:pt x="43194" y="1730"/>
                </a:lnTo>
                <a:close/>
              </a:path>
            </a:pathLst>
          </a:custGeom>
          <a:gradFill rotWithShape="1">
            <a:gsLst>
              <a:gs pos="0">
                <a:srgbClr val="F0C040"/>
              </a:gs>
              <a:gs pos="100000">
                <a:srgbClr val="F0C040">
                  <a:alpha val="30000"/>
                </a:srgbClr>
              </a:gs>
            </a:gsLst>
            <a:lin ang="0" scaled="1"/>
          </a:gradFill>
          <a:ln/>
        </p:spPr>
        <p:txBody>
          <a:bodyPr wrap="none" rtlCol="0" anchor="t"/>
          <a:lstStyle/>
          <a:p>
            <a:pPr indent="0" marL="0">
              <a:buNone/>
            </a:pPr>
            <a:endParaRPr lang="en-US" dirty="0"/>
          </a:p>
        </p:txBody>
      </p:sp>
      <p:sp>
        <p:nvSpPr>
          <p:cNvPr id="8" name="Text 6"/>
          <p:cNvSpPr/>
          <p:nvPr/>
        </p:nvSpPr>
        <p:spPr>
          <a:xfrm>
            <a:off x="381595" y="3262610"/>
            <a:ext cx="2733523" cy="13841"/>
          </a:xfrm>
          <a:custGeom>
            <a:avLst/>
            <a:gdLst/>
            <a:ahLst/>
            <a:cxnLst/>
            <a:rect l="l" t="t" r="r" b="b"/>
            <a:pathLst>
              <a:path w="2733523" h="13841">
                <a:moveTo>
                  <a:pt x="57150" y="0"/>
                </a:moveTo>
                <a:lnTo>
                  <a:pt x="2676373" y="0"/>
                </a:lnTo>
                <a:lnTo>
                  <a:pt x="2690328" y="1730"/>
                </a:lnTo>
                <a:lnTo>
                  <a:pt x="2695957" y="3460"/>
                </a:lnTo>
                <a:lnTo>
                  <a:pt x="2700170" y="5190"/>
                </a:lnTo>
                <a:lnTo>
                  <a:pt x="2703633" y="6920"/>
                </a:lnTo>
                <a:lnTo>
                  <a:pt x="2706604" y="8651"/>
                </a:lnTo>
                <a:lnTo>
                  <a:pt x="2709217" y="10381"/>
                </a:lnTo>
                <a:lnTo>
                  <a:pt x="2711552" y="12111"/>
                </a:lnTo>
                <a:lnTo>
                  <a:pt x="2713661" y="13841"/>
                </a:lnTo>
                <a:lnTo>
                  <a:pt x="19861" y="13841"/>
                </a:lnTo>
                <a:lnTo>
                  <a:pt x="21971" y="12111"/>
                </a:lnTo>
                <a:lnTo>
                  <a:pt x="24306" y="10381"/>
                </a:lnTo>
                <a:lnTo>
                  <a:pt x="26919" y="8651"/>
                </a:lnTo>
                <a:lnTo>
                  <a:pt x="29890" y="6920"/>
                </a:lnTo>
                <a:lnTo>
                  <a:pt x="33353" y="5190"/>
                </a:lnTo>
                <a:lnTo>
                  <a:pt x="37566" y="3460"/>
                </a:lnTo>
                <a:lnTo>
                  <a:pt x="43194" y="1730"/>
                </a:lnTo>
                <a:close/>
              </a:path>
            </a:pathLst>
          </a:custGeom>
          <a:gradFill rotWithShape="1">
            <a:gsLst>
              <a:gs pos="0">
                <a:srgbClr val="1A6FFF"/>
              </a:gs>
              <a:gs pos="100000">
                <a:srgbClr val="1A6FFF">
                  <a:alpha val="30000"/>
                </a:srgbClr>
              </a:gs>
            </a:gsLst>
            <a:lin ang="0" scaled="1"/>
          </a:gradFill>
          <a:ln/>
        </p:spPr>
        <p:txBody>
          <a:bodyPr wrap="none" rtlCol="0" anchor="t"/>
          <a:lstStyle/>
          <a:p>
            <a:pPr indent="0" marL="0">
              <a:buNone/>
            </a:pPr>
            <a:endParaRPr lang="en-US" dirty="0"/>
          </a:p>
        </p:txBody>
      </p:sp>
      <p:sp>
        <p:nvSpPr>
          <p:cNvPr id="9" name="Text 7"/>
          <p:cNvSpPr/>
          <p:nvPr/>
        </p:nvSpPr>
        <p:spPr>
          <a:xfrm>
            <a:off x="3205163" y="3262610"/>
            <a:ext cx="2733523" cy="13841"/>
          </a:xfrm>
          <a:custGeom>
            <a:avLst/>
            <a:gdLst/>
            <a:ahLst/>
            <a:cxnLst/>
            <a:rect l="l" t="t" r="r" b="b"/>
            <a:pathLst>
              <a:path w="2733523" h="13841">
                <a:moveTo>
                  <a:pt x="57150" y="0"/>
                </a:moveTo>
                <a:lnTo>
                  <a:pt x="2676373" y="0"/>
                </a:lnTo>
                <a:lnTo>
                  <a:pt x="2690328" y="1730"/>
                </a:lnTo>
                <a:lnTo>
                  <a:pt x="2695957" y="3460"/>
                </a:lnTo>
                <a:lnTo>
                  <a:pt x="2700170" y="5190"/>
                </a:lnTo>
                <a:lnTo>
                  <a:pt x="2703633" y="6920"/>
                </a:lnTo>
                <a:lnTo>
                  <a:pt x="2706604" y="8651"/>
                </a:lnTo>
                <a:lnTo>
                  <a:pt x="2709217" y="10381"/>
                </a:lnTo>
                <a:lnTo>
                  <a:pt x="2711552" y="12111"/>
                </a:lnTo>
                <a:lnTo>
                  <a:pt x="2713661" y="13841"/>
                </a:lnTo>
                <a:lnTo>
                  <a:pt x="19861" y="13841"/>
                </a:lnTo>
                <a:lnTo>
                  <a:pt x="21971" y="12111"/>
                </a:lnTo>
                <a:lnTo>
                  <a:pt x="24306" y="10381"/>
                </a:lnTo>
                <a:lnTo>
                  <a:pt x="26919" y="8651"/>
                </a:lnTo>
                <a:lnTo>
                  <a:pt x="29890" y="6920"/>
                </a:lnTo>
                <a:lnTo>
                  <a:pt x="33353" y="5190"/>
                </a:lnTo>
                <a:lnTo>
                  <a:pt x="37566" y="3460"/>
                </a:lnTo>
                <a:lnTo>
                  <a:pt x="43194" y="1730"/>
                </a:lnTo>
                <a:close/>
              </a:path>
            </a:pathLst>
          </a:custGeom>
          <a:gradFill rotWithShape="1">
            <a:gsLst>
              <a:gs pos="0">
                <a:srgbClr val="F0C040"/>
              </a:gs>
              <a:gs pos="100000">
                <a:srgbClr val="F0C040">
                  <a:alpha val="30000"/>
                </a:srgbClr>
              </a:gs>
            </a:gsLst>
            <a:lin ang="0" scaled="1"/>
          </a:gradFill>
          <a:ln/>
        </p:spPr>
        <p:txBody>
          <a:bodyPr wrap="none" rtlCol="0" anchor="t"/>
          <a:lstStyle/>
          <a:p>
            <a:pPr indent="0" marL="0">
              <a:buNone/>
            </a:pPr>
            <a:endParaRPr lang="en-US" dirty="0"/>
          </a:p>
        </p:txBody>
      </p:sp>
      <p:sp>
        <p:nvSpPr>
          <p:cNvPr id="10" name="Text 8"/>
          <p:cNvSpPr/>
          <p:nvPr/>
        </p:nvSpPr>
        <p:spPr>
          <a:xfrm>
            <a:off x="6028730" y="3262610"/>
            <a:ext cx="2733675" cy="13841"/>
          </a:xfrm>
          <a:custGeom>
            <a:avLst/>
            <a:gdLst/>
            <a:ahLst/>
            <a:cxnLst/>
            <a:rect l="l" t="t" r="r" b="b"/>
            <a:pathLst>
              <a:path w="2733675" h="13841">
                <a:moveTo>
                  <a:pt x="57150" y="0"/>
                </a:moveTo>
                <a:lnTo>
                  <a:pt x="2676525" y="0"/>
                </a:lnTo>
                <a:lnTo>
                  <a:pt x="2690481" y="1730"/>
                </a:lnTo>
                <a:lnTo>
                  <a:pt x="2696109" y="3460"/>
                </a:lnTo>
                <a:lnTo>
                  <a:pt x="2700322" y="5190"/>
                </a:lnTo>
                <a:lnTo>
                  <a:pt x="2703785" y="6920"/>
                </a:lnTo>
                <a:lnTo>
                  <a:pt x="2706756" y="8651"/>
                </a:lnTo>
                <a:lnTo>
                  <a:pt x="2709369" y="10381"/>
                </a:lnTo>
                <a:lnTo>
                  <a:pt x="2711704" y="12111"/>
                </a:lnTo>
                <a:lnTo>
                  <a:pt x="2713814" y="13841"/>
                </a:lnTo>
                <a:lnTo>
                  <a:pt x="19861" y="13841"/>
                </a:lnTo>
                <a:lnTo>
                  <a:pt x="21971" y="12111"/>
                </a:lnTo>
                <a:lnTo>
                  <a:pt x="24306" y="10381"/>
                </a:lnTo>
                <a:lnTo>
                  <a:pt x="26919" y="8651"/>
                </a:lnTo>
                <a:lnTo>
                  <a:pt x="29890" y="6920"/>
                </a:lnTo>
                <a:lnTo>
                  <a:pt x="33353" y="5190"/>
                </a:lnTo>
                <a:lnTo>
                  <a:pt x="37566" y="3460"/>
                </a:lnTo>
                <a:lnTo>
                  <a:pt x="43194" y="1730"/>
                </a:lnTo>
                <a:close/>
              </a:path>
            </a:pathLst>
          </a:custGeom>
          <a:gradFill rotWithShape="1">
            <a:gsLst>
              <a:gs pos="0">
                <a:srgbClr val="1A6FFF"/>
              </a:gs>
              <a:gs pos="100000">
                <a:srgbClr val="1A6FFF">
                  <a:alpha val="30000"/>
                </a:srgbClr>
              </a:gs>
            </a:gsLst>
            <a:lin ang="0" scaled="1"/>
          </a:gradFill>
          <a:ln/>
        </p:spPr>
        <p:txBody>
          <a:bodyPr wrap="none" rtlCol="0" anchor="t"/>
          <a:lstStyle/>
          <a:p>
            <a:pPr indent="0" marL="0">
              <a:buNone/>
            </a:pPr>
            <a:endParaRPr lang="en-US" dirty="0"/>
          </a:p>
        </p:txBody>
      </p:sp>
      <p:sp>
        <p:nvSpPr>
          <p:cNvPr id="11" name="Text 9"/>
          <p:cNvSpPr/>
          <p:nvPr/>
        </p:nvSpPr>
        <p:spPr>
          <a:xfrm>
            <a:off x="372070" y="259556"/>
            <a:ext cx="21580" cy="114300"/>
          </a:xfrm>
          <a:prstGeom prst="roundRect">
            <a:avLst>
              <a:gd name="adj" fmla="val 64736"/>
            </a:avLst>
          </a:prstGeom>
          <a:solidFill>
            <a:srgbClr val="1A6FFF"/>
          </a:solidFill>
          <a:ln/>
        </p:spPr>
        <p:txBody>
          <a:bodyPr wrap="none" rtlCol="0" anchor="t"/>
          <a:lstStyle/>
          <a:p>
            <a:pPr indent="0" marL="0">
              <a:buNone/>
            </a:pPr>
            <a:endParaRPr lang="en-US" dirty="0"/>
          </a:p>
        </p:txBody>
      </p:sp>
      <p:sp>
        <p:nvSpPr>
          <p:cNvPr id="12" name="Text 10"/>
          <p:cNvSpPr/>
          <p:nvPr/>
        </p:nvSpPr>
        <p:spPr>
          <a:xfrm>
            <a:off x="450800" y="257770"/>
            <a:ext cx="1205240" cy="118021"/>
          </a:xfrm>
          <a:prstGeom prst="rect">
            <a:avLst/>
          </a:prstGeom>
          <a:noFill/>
          <a:ln/>
        </p:spPr>
        <p:txBody>
          <a:bodyPr wrap="none" lIns="0" tIns="0" rIns="0" bIns="0" rtlCol="0" anchor="ctr"/>
          <a:lstStyle/>
          <a:p>
            <a:pPr algn="l" indent="0" marL="0">
              <a:lnSpc>
                <a:spcPts val="930"/>
              </a:lnSpc>
              <a:buNone/>
            </a:pPr>
            <a:r>
              <a:rPr lang="en-US" sz="620" b="1" dirty="0">
                <a:solidFill>
                  <a:srgbClr val="1A6FFF"/>
                </a:solidFill>
                <a:latin typeface="Calibri" pitchFamily="34" charset="0"/>
                <a:ea typeface="Calibri" pitchFamily="34" charset="-122"/>
                <a:cs typeface="Calibri" pitchFamily="34" charset="-120"/>
              </a:rPr>
              <a:t>MARKET OPPORTUNITY</a:t>
            </a:r>
            <a:endParaRPr lang="en-US" sz="620" dirty="0"/>
          </a:p>
        </p:txBody>
      </p:sp>
      <p:sp>
        <p:nvSpPr>
          <p:cNvPr id="13" name="Text 11"/>
          <p:cNvSpPr/>
          <p:nvPr/>
        </p:nvSpPr>
        <p:spPr>
          <a:xfrm>
            <a:off x="372070" y="404961"/>
            <a:ext cx="8987850" cy="283518"/>
          </a:xfrm>
          <a:prstGeom prst="rect">
            <a:avLst/>
          </a:prstGeom>
          <a:noFill/>
          <a:ln/>
        </p:spPr>
        <p:txBody>
          <a:bodyPr wrap="none" lIns="0" tIns="0" rIns="0" bIns="0" rtlCol="0" anchor="t"/>
          <a:lstStyle/>
          <a:p>
            <a:pPr algn="l" indent="0" marL="0">
              <a:lnSpc>
                <a:spcPts val="2233"/>
              </a:lnSpc>
              <a:spcAft>
                <a:spcPts val="110"/>
              </a:spcAft>
              <a:buNone/>
            </a:pPr>
            <a:r>
              <a:rPr lang="en-US" sz="2030" spc="-20" kern="0" dirty="0">
                <a:solidFill>
                  <a:srgbClr val="F0F4FF"/>
                </a:solidFill>
                <a:latin typeface="Calibri Light" pitchFamily="34" charset="0"/>
                <a:ea typeface="Calibri Light" pitchFamily="34" charset="-122"/>
                <a:cs typeface="Calibri Light" pitchFamily="34" charset="-120"/>
              </a:rPr>
              <a:t>A Market Defined by </a:t>
            </a:r>
            <a:pPr algn="l" indent="0" marL="0">
              <a:lnSpc>
                <a:spcPts val="2233"/>
              </a:lnSpc>
              <a:spcAft>
                <a:spcPts val="110"/>
              </a:spcAft>
              <a:buNone/>
            </a:pPr>
            <a:r>
              <a:rPr lang="en-US" sz="2030" b="1" spc="-20" kern="0" dirty="0">
                <a:solidFill>
                  <a:srgbClr val="1A6FFF"/>
                </a:solidFill>
                <a:latin typeface="Calibri Light" pitchFamily="34" charset="0"/>
                <a:ea typeface="Calibri Light" pitchFamily="34" charset="-122"/>
                <a:cs typeface="Calibri Light" pitchFamily="34" charset="-120"/>
              </a:rPr>
              <a:t>Consequence.</a:t>
            </a:r>
            <a:endParaRPr lang="en-US" sz="2030" dirty="0"/>
          </a:p>
        </p:txBody>
      </p:sp>
      <p:sp>
        <p:nvSpPr>
          <p:cNvPr id="14" name="Text 12"/>
          <p:cNvSpPr/>
          <p:nvPr/>
        </p:nvSpPr>
        <p:spPr>
          <a:xfrm>
            <a:off x="372070" y="702320"/>
            <a:ext cx="9239845" cy="150465"/>
          </a:xfrm>
          <a:prstGeom prst="rect">
            <a:avLst/>
          </a:prstGeom>
          <a:noFill/>
          <a:ln/>
        </p:spPr>
        <p:txBody>
          <a:bodyPr wrap="none" lIns="0" tIns="0" rIns="0" bIns="0" rtlCol="0" anchor="t"/>
          <a:lstStyle/>
          <a:p>
            <a:pPr algn="l" indent="0" marL="0">
              <a:lnSpc>
                <a:spcPts val="1185"/>
              </a:lnSpc>
              <a:buNone/>
            </a:pPr>
            <a:r>
              <a:rPr lang="en-US" sz="790" spc="8" kern="0" dirty="0">
                <a:solidFill>
                  <a:srgbClr val="8A9BBF"/>
                </a:solidFill>
                <a:latin typeface="Calibri" pitchFamily="34" charset="0"/>
                <a:ea typeface="Calibri" pitchFamily="34" charset="-122"/>
                <a:cs typeface="Calibri" pitchFamily="34" charset="-120"/>
              </a:rPr>
              <a:t>Every regulated enterprise operating AI in a high-stakes domain is a prospective DTOS customer.</a:t>
            </a:r>
            <a:endParaRPr lang="en-US" sz="790" dirty="0"/>
          </a:p>
        </p:txBody>
      </p:sp>
      <p:sp>
        <p:nvSpPr>
          <p:cNvPr id="15" name="Text 13"/>
          <p:cNvSpPr/>
          <p:nvPr/>
        </p:nvSpPr>
        <p:spPr>
          <a:xfrm>
            <a:off x="372070" y="923776"/>
            <a:ext cx="8399859" cy="7590"/>
          </a:xfrm>
          <a:prstGeom prst="rect">
            <a:avLst/>
          </a:prstGeom>
          <a:gradFill rotWithShape="1">
            <a:gsLst>
              <a:gs pos="0">
                <a:srgbClr val="1A6FFF">
                  <a:alpha val="40000"/>
                </a:srgbClr>
              </a:gs>
              <a:gs pos="50000">
                <a:srgbClr val="1A6FFF">
                  <a:alpha val="8000"/>
                </a:srgbClr>
              </a:gs>
              <a:gs pos="100000">
                <a:srgbClr val="000000">
                  <a:alpha val="0"/>
                </a:srgbClr>
              </a:gs>
            </a:gsLst>
            <a:lin ang="0" scaled="1"/>
          </a:gradFill>
          <a:ln/>
        </p:spPr>
        <p:txBody>
          <a:bodyPr wrap="none" rtlCol="0" anchor="t"/>
          <a:lstStyle/>
          <a:p>
            <a:pPr indent="0" marL="0">
              <a:buNone/>
            </a:pPr>
            <a:endParaRPr lang="en-US" dirty="0"/>
          </a:p>
        </p:txBody>
      </p:sp>
      <p:sp>
        <p:nvSpPr>
          <p:cNvPr id="16" name="Text 14"/>
          <p:cNvSpPr/>
          <p:nvPr/>
        </p:nvSpPr>
        <p:spPr>
          <a:xfrm>
            <a:off x="372070" y="1002357"/>
            <a:ext cx="8399859" cy="401321"/>
          </a:xfrm>
          <a:prstGeom prst="rect">
            <a:avLst/>
          </a:prstGeom>
          <a:solidFill>
            <a:srgbClr val="1A6FFF">
              <a:alpha val="6000"/>
            </a:srgbClr>
          </a:solidFill>
          <a:ln/>
        </p:spPr>
        <p:txBody>
          <a:bodyPr wrap="none" lIns="114300" tIns="57150" rIns="114300" bIns="57150" rtlCol="0" anchor="t"/>
          <a:lstStyle/>
          <a:p>
            <a:pPr algn="l" indent="0" marL="0">
              <a:buNone/>
            </a:pPr>
            <a:r>
              <a:rPr lang="en-US" sz="700" dirty="0">
                <a:solidFill>
                  <a:srgbClr val="8A9BBF"/>
                </a:solidFill>
                <a:latin typeface="Calibri" pitchFamily="34" charset="0"/>
                <a:ea typeface="Calibri" pitchFamily="34" charset="-122"/>
                <a:cs typeface="Calibri" pitchFamily="34" charset="-120"/>
              </a:rPr>
              <a:t>The addressable market for Deterministic Trust infrastructure is defined not by AI adoption broadly, but by </a:t>
            </a:r>
            <a:pPr algn="l" indent="0" marL="0">
              <a:buNone/>
            </a:pPr>
            <a:r>
              <a:rPr lang="en-US" sz="700" b="1" dirty="0">
                <a:solidFill>
                  <a:srgbClr val="F0F4FF"/>
                </a:solidFill>
                <a:latin typeface="Calibri" pitchFamily="34" charset="0"/>
                <a:ea typeface="Calibri" pitchFamily="34" charset="-122"/>
                <a:cs typeface="Calibri" pitchFamily="34" charset="-120"/>
              </a:rPr>
              <a:t>the intersection of AI adoption and consequence.</a:t>
            </a:r>
            <a:pPr algn="l" indent="0" marL="0">
              <a:buNone/>
            </a:pPr>
            <a:r>
              <a:rPr lang="en-US" sz="700" dirty="0">
                <a:solidFill>
                  <a:srgbClr val="8A9BBF"/>
                </a:solidFill>
                <a:latin typeface="Calibri" pitchFamily="34" charset="0"/>
                <a:ea typeface="Calibri" pitchFamily="34" charset="-122"/>
                <a:cs typeface="Calibri" pitchFamily="34" charset="-120"/>
              </a:rPr>
              <a:t> Wherever an AI output carries legal, regulatory, financial, or patient-safety weight — </a:t>
            </a:r>
            <a:pPr algn="l" indent="0" marL="0">
              <a:buNone/>
            </a:pPr>
            <a:r>
              <a:rPr lang="en-US" sz="700" b="1" dirty="0">
                <a:solidFill>
                  <a:srgbClr val="F0F4FF"/>
                </a:solidFill>
                <a:latin typeface="Calibri" pitchFamily="34" charset="0"/>
                <a:ea typeface="Calibri" pitchFamily="34" charset="-122"/>
                <a:cs typeface="Calibri" pitchFamily="34" charset="-120"/>
              </a:rPr>
              <a:t>probabilistic AI is institutionally insufficient.</a:t>
            </a:r>
            <a:endParaRPr lang="en-US" sz="700" dirty="0"/>
          </a:p>
        </p:txBody>
      </p:sp>
      <p:sp>
        <p:nvSpPr>
          <p:cNvPr id="17" name="Text 15"/>
          <p:cNvSpPr/>
          <p:nvPr/>
        </p:nvSpPr>
        <p:spPr>
          <a:xfrm>
            <a:off x="372070" y="1002357"/>
            <a:ext cx="19050" cy="389632"/>
          </a:xfrm>
          <a:prstGeom prst="rect">
            <a:avLst/>
          </a:prstGeom>
          <a:solidFill>
            <a:srgbClr val="1A6FFF"/>
          </a:solidFill>
          <a:ln/>
        </p:spPr>
        <p:txBody>
          <a:bodyPr wrap="square" rtlCol="0" anchor="t"/>
          <a:lstStyle/>
          <a:p>
            <a:pPr indent="0" marL="0">
              <a:buNone/>
            </a:pPr>
            <a:endParaRPr lang="en-US" dirty="0"/>
          </a:p>
        </p:txBody>
      </p:sp>
      <p:sp>
        <p:nvSpPr>
          <p:cNvPr id="18" name="Text 16"/>
          <p:cNvSpPr/>
          <p:nvPr/>
        </p:nvSpPr>
        <p:spPr>
          <a:xfrm>
            <a:off x="372070" y="1492300"/>
            <a:ext cx="2752576" cy="1689795"/>
          </a:xfrm>
          <a:prstGeom prst="roundRect">
            <a:avLst>
              <a:gd name="adj" fmla="val 3382"/>
            </a:avLst>
          </a:prstGeom>
          <a:gradFill rotWithShape="1">
            <a:gsLst>
              <a:gs pos="0">
                <a:srgbClr val="0D1426"/>
              </a:gs>
              <a:gs pos="100000">
                <a:srgbClr val="091020"/>
              </a:gs>
            </a:gsLst>
            <a:lin ang="2700000" scaled="1"/>
          </a:gradFill>
          <a:ln w="9525">
            <a:solidFill>
              <a:srgbClr val="1A6FFF">
                <a:alpha val="35000"/>
              </a:srgbClr>
            </a:solidFill>
          </a:ln>
        </p:spPr>
        <p:txBody>
          <a:bodyPr wrap="square" rtlCol="0" anchor="t"/>
          <a:lstStyle/>
          <a:p>
            <a:pPr indent="0" marL="0">
              <a:buNone/>
            </a:pPr>
            <a:endParaRPr lang="en-US" dirty="0"/>
          </a:p>
        </p:txBody>
      </p:sp>
      <p:sp>
        <p:nvSpPr>
          <p:cNvPr id="19" name="Text 17"/>
          <p:cNvSpPr/>
          <p:nvPr/>
        </p:nvSpPr>
        <p:spPr>
          <a:xfrm>
            <a:off x="2257871" y="1501825"/>
            <a:ext cx="857250" cy="857250"/>
          </a:xfrm>
          <a:prstGeom prst="rect">
            <a:avLst/>
          </a:prstGeom>
          <a:gradFill rotWithShape="1">
            <a:gsLst>
              <a:gs pos="0">
                <a:srgbClr val="1A6FFF">
                  <a:alpha val="8000"/>
                </a:srgbClr>
              </a:gs>
              <a:gs pos="70000">
                <a:srgbClr val="000000">
                  <a:alpha val="0"/>
                </a:srgbClr>
              </a:gs>
            </a:gsLst>
            <a:path path="circle">
              <a:fillToRect l="0" t="100000" r="100000" b="0"/>
            </a:path>
          </a:gradFill>
          <a:ln/>
        </p:spPr>
        <p:txBody>
          <a:bodyPr wrap="square" rtlCol="0" anchor="t"/>
          <a:lstStyle/>
          <a:p>
            <a:pPr indent="0" marL="0">
              <a:buNone/>
            </a:pPr>
            <a:endParaRPr lang="en-US" dirty="0"/>
          </a:p>
        </p:txBody>
      </p:sp>
      <p:sp>
        <p:nvSpPr>
          <p:cNvPr id="20" name="Text 18"/>
          <p:cNvSpPr/>
          <p:nvPr/>
        </p:nvSpPr>
        <p:spPr>
          <a:xfrm>
            <a:off x="509736" y="1616125"/>
            <a:ext cx="257770" cy="257770"/>
          </a:xfrm>
          <a:prstGeom prst="roundRect">
            <a:avLst>
              <a:gd name="adj" fmla="val 22171"/>
            </a:avLst>
          </a:prstGeom>
          <a:solidFill>
            <a:srgbClr val="1A6FFF">
              <a:alpha val="12000"/>
            </a:srgbClr>
          </a:solidFill>
          <a:ln w="9525">
            <a:solidFill>
              <a:srgbClr val="1A6FFF">
                <a:alpha val="20000"/>
              </a:srgbClr>
            </a:solidFill>
          </a:ln>
        </p:spPr>
        <p:txBody>
          <a:bodyPr wrap="none" rtlCol="0" anchor="t"/>
          <a:lstStyle/>
          <a:p>
            <a:pPr indent="0" marL="0">
              <a:buNone/>
            </a:pPr>
            <a:endParaRPr lang="en-US" dirty="0"/>
          </a:p>
        </p:txBody>
      </p:sp>
      <p:pic>
        <p:nvPicPr>
          <p:cNvPr id="21"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2253" y="1678641"/>
            <a:ext cx="132588" cy="132588"/>
          </a:xfrm>
          <a:prstGeom prst="rect">
            <a:avLst/>
          </a:prstGeom>
        </p:spPr>
      </p:pic>
      <p:sp>
        <p:nvSpPr>
          <p:cNvPr id="22" name="Text 19"/>
          <p:cNvSpPr/>
          <p:nvPr/>
        </p:nvSpPr>
        <p:spPr>
          <a:xfrm>
            <a:off x="838498" y="1689795"/>
            <a:ext cx="1217355" cy="110282"/>
          </a:xfrm>
          <a:prstGeom prst="rect">
            <a:avLst/>
          </a:prstGeom>
          <a:noFill/>
          <a:ln/>
        </p:spPr>
        <p:txBody>
          <a:bodyPr wrap="none" lIns="0" tIns="0" rIns="0" bIns="0" rtlCol="0" anchor="ctr"/>
          <a:lstStyle/>
          <a:p>
            <a:pPr algn="l" indent="0" marL="0">
              <a:lnSpc>
                <a:spcPts val="869"/>
              </a:lnSpc>
              <a:buNone/>
            </a:pPr>
            <a:r>
              <a:rPr lang="en-US" sz="790" b="1" dirty="0">
                <a:solidFill>
                  <a:srgbClr val="F0F4FF"/>
                </a:solidFill>
                <a:latin typeface="Calibri" pitchFamily="34" charset="0"/>
                <a:ea typeface="Calibri" pitchFamily="34" charset="-122"/>
                <a:cs typeface="Calibri" pitchFamily="34" charset="-120"/>
              </a:rPr>
              <a:t>FINANCIAL SERVICES</a:t>
            </a:r>
            <a:endParaRPr lang="en-US" sz="790" dirty="0"/>
          </a:p>
        </p:txBody>
      </p:sp>
      <p:sp>
        <p:nvSpPr>
          <p:cNvPr id="23" name="Text 20"/>
          <p:cNvSpPr/>
          <p:nvPr/>
        </p:nvSpPr>
        <p:spPr>
          <a:xfrm>
            <a:off x="2281833" y="1616125"/>
            <a:ext cx="705148" cy="168786"/>
          </a:xfrm>
          <a:prstGeom prst="roundRect">
            <a:avLst>
              <a:gd name="adj" fmla="val 12791"/>
            </a:avLst>
          </a:prstGeom>
          <a:solidFill>
            <a:srgbClr val="1A6FFF">
              <a:alpha val="12000"/>
            </a:srgbClr>
          </a:solidFill>
          <a:ln w="9525">
            <a:solidFill>
              <a:srgbClr val="1A6FFF">
                <a:alpha val="25000"/>
              </a:srgbClr>
            </a:solidFill>
          </a:ln>
        </p:spPr>
        <p:txBody>
          <a:bodyPr wrap="none" lIns="0" tIns="0" rIns="0" bIns="0" rtlCol="0" anchor="ctr"/>
          <a:lstStyle/>
          <a:p>
            <a:pPr algn="ctr" indent="0" marL="0">
              <a:buNone/>
            </a:pPr>
            <a:r>
              <a:rPr lang="en-US" sz="560" b="1" dirty="0">
                <a:solidFill>
                  <a:srgbClr val="1A6FFF"/>
                </a:solidFill>
                <a:latin typeface="Calibri" pitchFamily="34" charset="0"/>
                <a:ea typeface="Calibri" pitchFamily="34" charset="-122"/>
                <a:cs typeface="Calibri" pitchFamily="34" charset="-120"/>
              </a:rPr>
              <a:t>SUPERVISORY</a:t>
            </a:r>
            <a:endParaRPr lang="en-US" sz="560" dirty="0"/>
          </a:p>
        </p:txBody>
      </p:sp>
      <p:sp>
        <p:nvSpPr>
          <p:cNvPr id="24" name="Text 21"/>
          <p:cNvSpPr/>
          <p:nvPr/>
        </p:nvSpPr>
        <p:spPr>
          <a:xfrm>
            <a:off x="509736" y="1931045"/>
            <a:ext cx="2477244" cy="7590"/>
          </a:xfrm>
          <a:prstGeom prst="rect">
            <a:avLst/>
          </a:prstGeom>
          <a:gradFill rotWithShape="1">
            <a:gsLst>
              <a:gs pos="0">
                <a:srgbClr val="FFFFFF">
                  <a:alpha val="7000"/>
                </a:srgbClr>
              </a:gs>
              <a:gs pos="100000">
                <a:srgbClr val="000000">
                  <a:alpha val="0"/>
                </a:srgbClr>
              </a:gs>
            </a:gsLst>
            <a:lin ang="0" scaled="1"/>
          </a:gradFill>
          <a:ln/>
        </p:spPr>
        <p:txBody>
          <a:bodyPr wrap="none" rtlCol="0" anchor="t"/>
          <a:lstStyle/>
          <a:p>
            <a:pPr indent="0" marL="0">
              <a:buNone/>
            </a:pPr>
            <a:endParaRPr lang="en-US" dirty="0"/>
          </a:p>
        </p:txBody>
      </p:sp>
      <p:sp>
        <p:nvSpPr>
          <p:cNvPr id="25" name="Text 22"/>
          <p:cNvSpPr/>
          <p:nvPr/>
        </p:nvSpPr>
        <p:spPr>
          <a:xfrm>
            <a:off x="509736" y="1995785"/>
            <a:ext cx="2526789" cy="1130298"/>
          </a:xfrm>
          <a:prstGeom prst="rect">
            <a:avLst/>
          </a:prstGeom>
          <a:noFill/>
          <a:ln/>
        </p:spPr>
        <p:txBody>
          <a:bodyPr wrap="square" lIns="0" tIns="0" rIns="0" bIns="0" rtlCol="0" anchor="t"/>
          <a:lstStyle/>
          <a:p>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Regulatory capital, compliance docs, risk models — </a:t>
            </a:r>
            <a:pPr algn="l" indent="0" marL="0">
              <a:lnSpc>
                <a:spcPts val="1050"/>
              </a:lnSpc>
              <a:buNone/>
            </a:pPr>
            <a:r>
              <a:rPr lang="en-US" sz="700" b="1" dirty="0">
                <a:solidFill>
                  <a:srgbClr val="1A6FFF"/>
                </a:solidFill>
                <a:latin typeface="Calibri" pitchFamily="34" charset="0"/>
                <a:ea typeface="Calibri" pitchFamily="34" charset="-122"/>
                <a:cs typeface="Calibri" pitchFamily="34" charset="-120"/>
              </a:rPr>
              <a:t>every output carries supervisory weight.</a:t>
            </a:r>
            <a:endParaRPr lang="en-US" sz="700" dirty="0"/>
          </a:p>
        </p:txBody>
      </p:sp>
      <p:sp>
        <p:nvSpPr>
          <p:cNvPr id="26" name="Text 23"/>
          <p:cNvSpPr/>
          <p:nvPr/>
        </p:nvSpPr>
        <p:spPr>
          <a:xfrm>
            <a:off x="3195638" y="1492300"/>
            <a:ext cx="2752576" cy="1689795"/>
          </a:xfrm>
          <a:prstGeom prst="roundRect">
            <a:avLst>
              <a:gd name="adj" fmla="val 3382"/>
            </a:avLst>
          </a:prstGeom>
          <a:gradFill rotWithShape="1">
            <a:gsLst>
              <a:gs pos="0">
                <a:srgbClr val="0D1426"/>
              </a:gs>
              <a:gs pos="100000">
                <a:srgbClr val="091020"/>
              </a:gs>
            </a:gsLst>
            <a:lin ang="2700000" scaled="1"/>
          </a:gradFill>
          <a:ln w="9525">
            <a:solidFill>
              <a:srgbClr val="1A6FFF">
                <a:alpha val="35000"/>
              </a:srgbClr>
            </a:solidFill>
          </a:ln>
        </p:spPr>
        <p:txBody>
          <a:bodyPr wrap="square" rtlCol="0" anchor="t"/>
          <a:lstStyle/>
          <a:p>
            <a:pPr indent="0" marL="0">
              <a:buNone/>
            </a:pPr>
            <a:endParaRPr lang="en-US" dirty="0"/>
          </a:p>
        </p:txBody>
      </p:sp>
      <p:sp>
        <p:nvSpPr>
          <p:cNvPr id="27" name="Text 24"/>
          <p:cNvSpPr/>
          <p:nvPr/>
        </p:nvSpPr>
        <p:spPr>
          <a:xfrm>
            <a:off x="5081439" y="1501825"/>
            <a:ext cx="857250" cy="857250"/>
          </a:xfrm>
          <a:prstGeom prst="rect">
            <a:avLst/>
          </a:prstGeom>
          <a:gradFill rotWithShape="1">
            <a:gsLst>
              <a:gs pos="0">
                <a:srgbClr val="1A6FFF">
                  <a:alpha val="8000"/>
                </a:srgbClr>
              </a:gs>
              <a:gs pos="70000">
                <a:srgbClr val="000000">
                  <a:alpha val="0"/>
                </a:srgbClr>
              </a:gs>
            </a:gsLst>
            <a:path path="circle">
              <a:fillToRect l="0" t="100000" r="100000" b="0"/>
            </a:path>
          </a:gradFill>
          <a:ln/>
        </p:spPr>
        <p:txBody>
          <a:bodyPr wrap="square" rtlCol="0" anchor="t"/>
          <a:lstStyle/>
          <a:p>
            <a:pPr indent="0" marL="0">
              <a:buNone/>
            </a:pPr>
            <a:endParaRPr lang="en-US" dirty="0"/>
          </a:p>
        </p:txBody>
      </p:sp>
      <p:sp>
        <p:nvSpPr>
          <p:cNvPr id="28" name="Text 25"/>
          <p:cNvSpPr/>
          <p:nvPr/>
        </p:nvSpPr>
        <p:spPr>
          <a:xfrm>
            <a:off x="3333304" y="1617315"/>
            <a:ext cx="257770" cy="257770"/>
          </a:xfrm>
          <a:prstGeom prst="roundRect">
            <a:avLst>
              <a:gd name="adj" fmla="val 22171"/>
            </a:avLst>
          </a:prstGeom>
          <a:solidFill>
            <a:srgbClr val="1A6FFF">
              <a:alpha val="12000"/>
            </a:srgbClr>
          </a:solidFill>
          <a:ln w="9525">
            <a:solidFill>
              <a:srgbClr val="1A6FFF">
                <a:alpha val="20000"/>
              </a:srgbClr>
            </a:solidFill>
          </a:ln>
        </p:spPr>
        <p:txBody>
          <a:bodyPr wrap="none" rtlCol="0" anchor="t"/>
          <a:lstStyle/>
          <a:p>
            <a:pPr indent="0" marL="0">
              <a:buNone/>
            </a:pPr>
            <a:endParaRPr lang="en-US" dirty="0"/>
          </a:p>
        </p:txBody>
      </p:sp>
      <p:pic>
        <p:nvPicPr>
          <p:cNvPr id="2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95820" y="1679832"/>
            <a:ext cx="132588" cy="132588"/>
          </a:xfrm>
          <a:prstGeom prst="rect">
            <a:avLst/>
          </a:prstGeom>
        </p:spPr>
      </p:pic>
      <p:sp>
        <p:nvSpPr>
          <p:cNvPr id="30" name="Text 26"/>
          <p:cNvSpPr/>
          <p:nvPr/>
        </p:nvSpPr>
        <p:spPr>
          <a:xfrm>
            <a:off x="3662065" y="1635919"/>
            <a:ext cx="1304761" cy="231591"/>
          </a:xfrm>
          <a:prstGeom prst="rect">
            <a:avLst/>
          </a:prstGeom>
          <a:noFill/>
          <a:ln/>
        </p:spPr>
        <p:txBody>
          <a:bodyPr wrap="square" lIns="0" tIns="0" rIns="0" bIns="0" rtlCol="0" anchor="ctr"/>
          <a:lstStyle/>
          <a:p>
            <a:pPr algn="l" indent="0" marL="0">
              <a:lnSpc>
                <a:spcPts val="869"/>
              </a:lnSpc>
              <a:buNone/>
            </a:pPr>
            <a:r>
              <a:rPr lang="en-US" sz="790" b="1" dirty="0">
                <a:solidFill>
                  <a:srgbClr val="F0F4FF"/>
                </a:solidFill>
                <a:latin typeface="Calibri" pitchFamily="34" charset="0"/>
                <a:ea typeface="Calibri" pitchFamily="34" charset="-122"/>
                <a:cs typeface="Calibri" pitchFamily="34" charset="-120"/>
              </a:rPr>
              <a:t>LEGAL INFRASTRUCTURE</a:t>
            </a:r>
            <a:endParaRPr lang="en-US" sz="790" dirty="0"/>
          </a:p>
        </p:txBody>
      </p:sp>
      <p:sp>
        <p:nvSpPr>
          <p:cNvPr id="31" name="Text 27"/>
          <p:cNvSpPr/>
          <p:nvPr/>
        </p:nvSpPr>
        <p:spPr>
          <a:xfrm>
            <a:off x="5012234" y="1616125"/>
            <a:ext cx="798314" cy="286167"/>
          </a:xfrm>
          <a:prstGeom prst="roundRect">
            <a:avLst>
              <a:gd name="adj" fmla="val 7545"/>
            </a:avLst>
          </a:prstGeom>
          <a:solidFill>
            <a:srgbClr val="1A6FFF">
              <a:alpha val="12000"/>
            </a:srgbClr>
          </a:solidFill>
          <a:ln w="9525">
            <a:solidFill>
              <a:srgbClr val="1A6FFF">
                <a:alpha val="25000"/>
              </a:srgbClr>
            </a:solidFill>
          </a:ln>
        </p:spPr>
        <p:txBody>
          <a:bodyPr wrap="none" lIns="0" tIns="0" rIns="0" bIns="0" rtlCol="0" anchor="ctr"/>
          <a:lstStyle/>
          <a:p>
            <a:pPr algn="ctr" indent="0" marL="0">
              <a:buNone/>
            </a:pPr>
            <a:r>
              <a:rPr lang="en-US" sz="560" b="1" dirty="0">
                <a:solidFill>
                  <a:srgbClr val="1A6FFF"/>
                </a:solidFill>
                <a:latin typeface="Calibri" pitchFamily="34" charset="0"/>
                <a:ea typeface="Calibri" pitchFamily="34" charset="-122"/>
                <a:cs typeface="Calibri" pitchFamily="34" charset="-120"/>
              </a:rPr>
              <a:t>SANCTIONS RISK</a:t>
            </a:r>
            <a:endParaRPr lang="en-US" sz="560" dirty="0"/>
          </a:p>
        </p:txBody>
      </p:sp>
      <p:sp>
        <p:nvSpPr>
          <p:cNvPr id="32" name="Text 28"/>
          <p:cNvSpPr/>
          <p:nvPr/>
        </p:nvSpPr>
        <p:spPr>
          <a:xfrm>
            <a:off x="3333304" y="1933426"/>
            <a:ext cx="2477244" cy="7590"/>
          </a:xfrm>
          <a:prstGeom prst="rect">
            <a:avLst/>
          </a:prstGeom>
          <a:gradFill rotWithShape="1">
            <a:gsLst>
              <a:gs pos="0">
                <a:srgbClr val="FFFFFF">
                  <a:alpha val="7000"/>
                </a:srgbClr>
              </a:gs>
              <a:gs pos="100000">
                <a:srgbClr val="000000">
                  <a:alpha val="0"/>
                </a:srgbClr>
              </a:gs>
            </a:gsLst>
            <a:lin ang="0" scaled="1"/>
          </a:gradFill>
          <a:ln/>
        </p:spPr>
        <p:txBody>
          <a:bodyPr wrap="none" rtlCol="0" anchor="t"/>
          <a:lstStyle/>
          <a:p>
            <a:pPr indent="0" marL="0">
              <a:buNone/>
            </a:pPr>
            <a:endParaRPr lang="en-US" dirty="0"/>
          </a:p>
        </p:txBody>
      </p:sp>
      <p:sp>
        <p:nvSpPr>
          <p:cNvPr id="33" name="Text 29"/>
          <p:cNvSpPr/>
          <p:nvPr/>
        </p:nvSpPr>
        <p:spPr>
          <a:xfrm>
            <a:off x="3333304" y="1998166"/>
            <a:ext cx="2526789" cy="1127797"/>
          </a:xfrm>
          <a:prstGeom prst="rect">
            <a:avLst/>
          </a:prstGeom>
          <a:noFill/>
          <a:ln/>
        </p:spPr>
        <p:txBody>
          <a:bodyPr wrap="square" lIns="0" tIns="0" rIns="0" bIns="0" rtlCol="0" anchor="t"/>
          <a:lstStyle/>
          <a:p>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Citation fabrication = court sanctions. </a:t>
            </a:r>
            <a:pPr algn="l" indent="0" marL="0">
              <a:lnSpc>
                <a:spcPts val="1050"/>
              </a:lnSpc>
              <a:buNone/>
            </a:pPr>
            <a:r>
              <a:rPr lang="en-US" sz="700" b="1" dirty="0">
                <a:solidFill>
                  <a:srgbClr val="1A6FFF"/>
                </a:solidFill>
                <a:latin typeface="Calibri" pitchFamily="34" charset="0"/>
                <a:ea typeface="Calibri" pitchFamily="34" charset="-122"/>
                <a:cs typeface="Calibri" pitchFamily="34" charset="-120"/>
              </a:rPr>
              <a:t>Deterministic derivation is the professional standard.</a:t>
            </a:r>
            <a:endParaRPr lang="en-US" sz="700" dirty="0"/>
          </a:p>
        </p:txBody>
      </p:sp>
      <p:sp>
        <p:nvSpPr>
          <p:cNvPr id="34" name="Text 30"/>
          <p:cNvSpPr/>
          <p:nvPr/>
        </p:nvSpPr>
        <p:spPr>
          <a:xfrm>
            <a:off x="6019205" y="1492300"/>
            <a:ext cx="2752725" cy="1689795"/>
          </a:xfrm>
          <a:prstGeom prst="roundRect">
            <a:avLst>
              <a:gd name="adj" fmla="val 3382"/>
            </a:avLst>
          </a:prstGeom>
          <a:gradFill rotWithShape="1">
            <a:gsLst>
              <a:gs pos="0">
                <a:srgbClr val="0F1220"/>
              </a:gs>
              <a:gs pos="100000">
                <a:srgbClr val="0A0C18"/>
              </a:gs>
            </a:gsLst>
            <a:lin ang="2700000" scaled="1"/>
          </a:gradFill>
          <a:ln w="9525">
            <a:solidFill>
              <a:srgbClr val="F0C040">
                <a:alpha val="35000"/>
              </a:srgbClr>
            </a:solidFill>
          </a:ln>
        </p:spPr>
        <p:txBody>
          <a:bodyPr wrap="square" rtlCol="0" anchor="t"/>
          <a:lstStyle/>
          <a:p>
            <a:pPr indent="0" marL="0">
              <a:buNone/>
            </a:pPr>
            <a:endParaRPr lang="en-US" dirty="0"/>
          </a:p>
        </p:txBody>
      </p:sp>
      <p:sp>
        <p:nvSpPr>
          <p:cNvPr id="35" name="Text 31"/>
          <p:cNvSpPr/>
          <p:nvPr/>
        </p:nvSpPr>
        <p:spPr>
          <a:xfrm>
            <a:off x="7905155" y="1501825"/>
            <a:ext cx="857250" cy="857250"/>
          </a:xfrm>
          <a:prstGeom prst="rect">
            <a:avLst/>
          </a:prstGeom>
          <a:gradFill rotWithShape="1">
            <a:gsLst>
              <a:gs pos="0">
                <a:srgbClr val="F0C040">
                  <a:alpha val="7000"/>
                </a:srgbClr>
              </a:gs>
              <a:gs pos="70000">
                <a:srgbClr val="000000">
                  <a:alpha val="0"/>
                </a:srgbClr>
              </a:gs>
            </a:gsLst>
            <a:path path="circle">
              <a:fillToRect l="0" t="100000" r="100000" b="0"/>
            </a:path>
          </a:gradFill>
          <a:ln/>
        </p:spPr>
        <p:txBody>
          <a:bodyPr wrap="square" rtlCol="0" anchor="t"/>
          <a:lstStyle/>
          <a:p>
            <a:pPr indent="0" marL="0">
              <a:buNone/>
            </a:pPr>
            <a:endParaRPr lang="en-US" dirty="0"/>
          </a:p>
        </p:txBody>
      </p:sp>
      <p:sp>
        <p:nvSpPr>
          <p:cNvPr id="36" name="Text 32"/>
          <p:cNvSpPr/>
          <p:nvPr/>
        </p:nvSpPr>
        <p:spPr>
          <a:xfrm>
            <a:off x="6156871" y="1616125"/>
            <a:ext cx="257770" cy="257770"/>
          </a:xfrm>
          <a:prstGeom prst="roundRect">
            <a:avLst>
              <a:gd name="adj" fmla="val 22171"/>
            </a:avLst>
          </a:prstGeom>
          <a:solidFill>
            <a:srgbClr val="F0C040">
              <a:alpha val="10000"/>
            </a:srgbClr>
          </a:solidFill>
          <a:ln w="9525">
            <a:solidFill>
              <a:srgbClr val="F0C040">
                <a:alpha val="20000"/>
              </a:srgbClr>
            </a:solidFill>
          </a:ln>
        </p:spPr>
        <p:txBody>
          <a:bodyPr wrap="none" rtlCol="0" anchor="t"/>
          <a:lstStyle/>
          <a:p>
            <a:pPr indent="0" marL="0">
              <a:buNone/>
            </a:pPr>
            <a:endParaRPr lang="en-US" dirty="0"/>
          </a:p>
        </p:txBody>
      </p:sp>
      <p:pic>
        <p:nvPicPr>
          <p:cNvPr id="37"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19387" y="1678641"/>
            <a:ext cx="132588" cy="132588"/>
          </a:xfrm>
          <a:prstGeom prst="rect">
            <a:avLst/>
          </a:prstGeom>
        </p:spPr>
      </p:pic>
      <p:sp>
        <p:nvSpPr>
          <p:cNvPr id="38" name="Text 33"/>
          <p:cNvSpPr/>
          <p:nvPr/>
        </p:nvSpPr>
        <p:spPr>
          <a:xfrm>
            <a:off x="6485632" y="1689795"/>
            <a:ext cx="772879" cy="110282"/>
          </a:xfrm>
          <a:prstGeom prst="rect">
            <a:avLst/>
          </a:prstGeom>
          <a:noFill/>
          <a:ln/>
        </p:spPr>
        <p:txBody>
          <a:bodyPr wrap="none" lIns="0" tIns="0" rIns="0" bIns="0" rtlCol="0" anchor="ctr"/>
          <a:lstStyle/>
          <a:p>
            <a:pPr algn="l" indent="0" marL="0">
              <a:lnSpc>
                <a:spcPts val="869"/>
              </a:lnSpc>
              <a:buNone/>
            </a:pPr>
            <a:r>
              <a:rPr lang="en-US" sz="790" b="1" dirty="0">
                <a:solidFill>
                  <a:srgbClr val="F0F4FF"/>
                </a:solidFill>
                <a:latin typeface="Calibri" pitchFamily="34" charset="0"/>
                <a:ea typeface="Calibri" pitchFamily="34" charset="-122"/>
                <a:cs typeface="Calibri" pitchFamily="34" charset="-120"/>
              </a:rPr>
              <a:t>HEALTHCARE</a:t>
            </a:r>
            <a:endParaRPr lang="en-US" sz="790" dirty="0"/>
          </a:p>
        </p:txBody>
      </p:sp>
      <p:sp>
        <p:nvSpPr>
          <p:cNvPr id="39" name="Text 34"/>
          <p:cNvSpPr/>
          <p:nvPr/>
        </p:nvSpPr>
        <p:spPr>
          <a:xfrm>
            <a:off x="7823895" y="1616125"/>
            <a:ext cx="810369" cy="168786"/>
          </a:xfrm>
          <a:prstGeom prst="roundRect">
            <a:avLst>
              <a:gd name="adj" fmla="val 12791"/>
            </a:avLst>
          </a:prstGeom>
          <a:solidFill>
            <a:srgbClr val="F0C040">
              <a:alpha val="10000"/>
            </a:srgbClr>
          </a:solidFill>
          <a:ln w="9525">
            <a:solidFill>
              <a:srgbClr val="F0C040">
                <a:alpha val="22000"/>
              </a:srgbClr>
            </a:solidFill>
          </a:ln>
        </p:spPr>
        <p:txBody>
          <a:bodyPr wrap="none" lIns="0" tIns="0" rIns="0" bIns="0" rtlCol="0" anchor="ctr"/>
          <a:lstStyle/>
          <a:p>
            <a:pPr algn="ctr" indent="0" marL="0">
              <a:buNone/>
            </a:pPr>
            <a:r>
              <a:rPr lang="en-US" sz="560" b="1" dirty="0">
                <a:solidFill>
                  <a:srgbClr val="F0C040"/>
                </a:solidFill>
                <a:latin typeface="Calibri" pitchFamily="34" charset="0"/>
                <a:ea typeface="Calibri" pitchFamily="34" charset="-122"/>
                <a:cs typeface="Calibri" pitchFamily="34" charset="-120"/>
              </a:rPr>
              <a:t>PATIENT SAFETY</a:t>
            </a:r>
            <a:endParaRPr lang="en-US" sz="560" dirty="0"/>
          </a:p>
        </p:txBody>
      </p:sp>
      <p:sp>
        <p:nvSpPr>
          <p:cNvPr id="40" name="Text 35"/>
          <p:cNvSpPr/>
          <p:nvPr/>
        </p:nvSpPr>
        <p:spPr>
          <a:xfrm>
            <a:off x="6156871" y="1931045"/>
            <a:ext cx="2477393" cy="7590"/>
          </a:xfrm>
          <a:prstGeom prst="rect">
            <a:avLst/>
          </a:prstGeom>
          <a:gradFill rotWithShape="1">
            <a:gsLst>
              <a:gs pos="0">
                <a:srgbClr val="FFFFFF">
                  <a:alpha val="7000"/>
                </a:srgbClr>
              </a:gs>
              <a:gs pos="100000">
                <a:srgbClr val="000000">
                  <a:alpha val="0"/>
                </a:srgbClr>
              </a:gs>
            </a:gsLst>
            <a:lin ang="0" scaled="1"/>
          </a:gradFill>
          <a:ln/>
        </p:spPr>
        <p:txBody>
          <a:bodyPr wrap="none" rtlCol="0" anchor="t"/>
          <a:lstStyle/>
          <a:p>
            <a:pPr indent="0" marL="0">
              <a:buNone/>
            </a:pPr>
            <a:endParaRPr lang="en-US" dirty="0"/>
          </a:p>
        </p:txBody>
      </p:sp>
      <p:sp>
        <p:nvSpPr>
          <p:cNvPr id="41" name="Text 36"/>
          <p:cNvSpPr/>
          <p:nvPr/>
        </p:nvSpPr>
        <p:spPr>
          <a:xfrm>
            <a:off x="6156871" y="1995785"/>
            <a:ext cx="2526941" cy="1130298"/>
          </a:xfrm>
          <a:prstGeom prst="rect">
            <a:avLst/>
          </a:prstGeom>
          <a:noFill/>
          <a:ln/>
        </p:spPr>
        <p:txBody>
          <a:bodyPr wrap="square" lIns="0" tIns="0" rIns="0" bIns="0" rtlCol="0" anchor="t"/>
          <a:lstStyle/>
          <a:p>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Clinical AI outputs carry patient safety liability. </a:t>
            </a:r>
            <a:pPr algn="l" indent="0" marL="0">
              <a:lnSpc>
                <a:spcPts val="1050"/>
              </a:lnSpc>
              <a:buNone/>
            </a:pPr>
            <a:r>
              <a:rPr lang="en-US" sz="700" b="1" dirty="0">
                <a:solidFill>
                  <a:srgbClr val="F0C040"/>
                </a:solidFill>
                <a:latin typeface="Calibri" pitchFamily="34" charset="0"/>
                <a:ea typeface="Calibri" pitchFamily="34" charset="-122"/>
                <a:cs typeface="Calibri" pitchFamily="34" charset="-120"/>
              </a:rPr>
              <a:t>Sealed intelligence is the minimum viable standard.</a:t>
            </a:r>
            <a:endParaRPr lang="en-US" sz="700" dirty="0"/>
          </a:p>
        </p:txBody>
      </p:sp>
      <p:sp>
        <p:nvSpPr>
          <p:cNvPr id="42" name="Text 37"/>
          <p:cNvSpPr/>
          <p:nvPr/>
        </p:nvSpPr>
        <p:spPr>
          <a:xfrm>
            <a:off x="372070" y="3253085"/>
            <a:ext cx="2752576" cy="1689795"/>
          </a:xfrm>
          <a:prstGeom prst="roundRect">
            <a:avLst>
              <a:gd name="adj" fmla="val 3382"/>
            </a:avLst>
          </a:prstGeom>
          <a:gradFill rotWithShape="1">
            <a:gsLst>
              <a:gs pos="0">
                <a:srgbClr val="0D1426"/>
              </a:gs>
              <a:gs pos="100000">
                <a:srgbClr val="091020"/>
              </a:gs>
            </a:gsLst>
            <a:lin ang="2700000" scaled="1"/>
          </a:gradFill>
          <a:ln w="9525">
            <a:solidFill>
              <a:srgbClr val="1A6FFF">
                <a:alpha val="35000"/>
              </a:srgbClr>
            </a:solidFill>
          </a:ln>
        </p:spPr>
        <p:txBody>
          <a:bodyPr wrap="square" rtlCol="0" anchor="t"/>
          <a:lstStyle/>
          <a:p>
            <a:pPr indent="0" marL="0">
              <a:buNone/>
            </a:pPr>
            <a:endParaRPr lang="en-US" dirty="0"/>
          </a:p>
        </p:txBody>
      </p:sp>
      <p:sp>
        <p:nvSpPr>
          <p:cNvPr id="43" name="Text 38"/>
          <p:cNvSpPr/>
          <p:nvPr/>
        </p:nvSpPr>
        <p:spPr>
          <a:xfrm>
            <a:off x="2257871" y="3262610"/>
            <a:ext cx="857250" cy="857250"/>
          </a:xfrm>
          <a:prstGeom prst="rect">
            <a:avLst/>
          </a:prstGeom>
          <a:gradFill rotWithShape="1">
            <a:gsLst>
              <a:gs pos="0">
                <a:srgbClr val="1A6FFF">
                  <a:alpha val="8000"/>
                </a:srgbClr>
              </a:gs>
              <a:gs pos="70000">
                <a:srgbClr val="000000">
                  <a:alpha val="0"/>
                </a:srgbClr>
              </a:gs>
            </a:gsLst>
            <a:path path="circle">
              <a:fillToRect l="0" t="100000" r="100000" b="0"/>
            </a:path>
          </a:gradFill>
          <a:ln/>
        </p:spPr>
        <p:txBody>
          <a:bodyPr wrap="square" rtlCol="0" anchor="t"/>
          <a:lstStyle/>
          <a:p>
            <a:pPr indent="0" marL="0">
              <a:buNone/>
            </a:pPr>
            <a:endParaRPr lang="en-US" dirty="0"/>
          </a:p>
        </p:txBody>
      </p:sp>
      <p:sp>
        <p:nvSpPr>
          <p:cNvPr id="44" name="Text 39"/>
          <p:cNvSpPr/>
          <p:nvPr/>
        </p:nvSpPr>
        <p:spPr>
          <a:xfrm>
            <a:off x="509736" y="3378101"/>
            <a:ext cx="257770" cy="257770"/>
          </a:xfrm>
          <a:prstGeom prst="roundRect">
            <a:avLst>
              <a:gd name="adj" fmla="val 22171"/>
            </a:avLst>
          </a:prstGeom>
          <a:solidFill>
            <a:srgbClr val="1A6FFF">
              <a:alpha val="12000"/>
            </a:srgbClr>
          </a:solidFill>
          <a:ln w="9525">
            <a:solidFill>
              <a:srgbClr val="1A6FFF">
                <a:alpha val="20000"/>
              </a:srgbClr>
            </a:solidFill>
          </a:ln>
        </p:spPr>
        <p:txBody>
          <a:bodyPr wrap="none" rtlCol="0" anchor="t"/>
          <a:lstStyle/>
          <a:p>
            <a:pPr indent="0" marL="0">
              <a:buNone/>
            </a:pPr>
            <a:endParaRPr lang="en-US" dirty="0"/>
          </a:p>
        </p:txBody>
      </p:sp>
      <p:pic>
        <p:nvPicPr>
          <p:cNvPr id="4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253" y="3440618"/>
            <a:ext cx="132588" cy="132588"/>
          </a:xfrm>
          <a:prstGeom prst="rect">
            <a:avLst/>
          </a:prstGeom>
        </p:spPr>
      </p:pic>
      <p:sp>
        <p:nvSpPr>
          <p:cNvPr id="46" name="Text 40"/>
          <p:cNvSpPr/>
          <p:nvPr/>
        </p:nvSpPr>
        <p:spPr>
          <a:xfrm>
            <a:off x="838498" y="3396704"/>
            <a:ext cx="1283812" cy="231591"/>
          </a:xfrm>
          <a:prstGeom prst="rect">
            <a:avLst/>
          </a:prstGeom>
          <a:noFill/>
          <a:ln/>
        </p:spPr>
        <p:txBody>
          <a:bodyPr wrap="square" lIns="0" tIns="0" rIns="0" bIns="0" rtlCol="0" anchor="ctr"/>
          <a:lstStyle/>
          <a:p>
            <a:pPr algn="l" indent="0" marL="0">
              <a:lnSpc>
                <a:spcPts val="869"/>
              </a:lnSpc>
              <a:buNone/>
            </a:pPr>
            <a:r>
              <a:rPr lang="en-US" sz="790" b="1" dirty="0">
                <a:solidFill>
                  <a:srgbClr val="F0F4FF"/>
                </a:solidFill>
                <a:latin typeface="Calibri" pitchFamily="34" charset="0"/>
                <a:ea typeface="Calibri" pitchFamily="34" charset="-122"/>
                <a:cs typeface="Calibri" pitchFamily="34" charset="-120"/>
              </a:rPr>
              <a:t>DEFENSE &amp; INTELLIGENCE</a:t>
            </a:r>
            <a:endParaRPr lang="en-US" sz="790" dirty="0"/>
          </a:p>
        </p:txBody>
      </p:sp>
      <p:sp>
        <p:nvSpPr>
          <p:cNvPr id="47" name="Text 41"/>
          <p:cNvSpPr/>
          <p:nvPr/>
        </p:nvSpPr>
        <p:spPr>
          <a:xfrm>
            <a:off x="2168128" y="3376910"/>
            <a:ext cx="818852" cy="286167"/>
          </a:xfrm>
          <a:prstGeom prst="roundRect">
            <a:avLst>
              <a:gd name="adj" fmla="val 7545"/>
            </a:avLst>
          </a:prstGeom>
          <a:solidFill>
            <a:srgbClr val="1A6FFF">
              <a:alpha val="12000"/>
            </a:srgbClr>
          </a:solidFill>
          <a:ln w="9525">
            <a:solidFill>
              <a:srgbClr val="1A6FFF">
                <a:alpha val="25000"/>
              </a:srgbClr>
            </a:solidFill>
          </a:ln>
        </p:spPr>
        <p:txBody>
          <a:bodyPr wrap="none" lIns="0" tIns="0" rIns="0" bIns="0" rtlCol="0" anchor="ctr"/>
          <a:lstStyle/>
          <a:p>
            <a:pPr algn="ctr" indent="0" marL="0">
              <a:buNone/>
            </a:pPr>
            <a:r>
              <a:rPr lang="en-US" sz="560" b="1" dirty="0">
                <a:solidFill>
                  <a:srgbClr val="1A6FFF"/>
                </a:solidFill>
                <a:latin typeface="Calibri" pitchFamily="34" charset="0"/>
                <a:ea typeface="Calibri" pitchFamily="34" charset="-122"/>
                <a:cs typeface="Calibri" pitchFamily="34" charset="-120"/>
              </a:rPr>
              <a:t>MISSION-CRITICAL</a:t>
            </a:r>
            <a:endParaRPr lang="en-US" sz="560" dirty="0"/>
          </a:p>
        </p:txBody>
      </p:sp>
      <p:sp>
        <p:nvSpPr>
          <p:cNvPr id="48" name="Text 42"/>
          <p:cNvSpPr/>
          <p:nvPr/>
        </p:nvSpPr>
        <p:spPr>
          <a:xfrm>
            <a:off x="509736" y="3694212"/>
            <a:ext cx="2477244" cy="7590"/>
          </a:xfrm>
          <a:prstGeom prst="rect">
            <a:avLst/>
          </a:prstGeom>
          <a:gradFill rotWithShape="1">
            <a:gsLst>
              <a:gs pos="0">
                <a:srgbClr val="FFFFFF">
                  <a:alpha val="7000"/>
                </a:srgbClr>
              </a:gs>
              <a:gs pos="100000">
                <a:srgbClr val="000000">
                  <a:alpha val="0"/>
                </a:srgbClr>
              </a:gs>
            </a:gsLst>
            <a:lin ang="0" scaled="1"/>
          </a:gradFill>
          <a:ln/>
        </p:spPr>
        <p:txBody>
          <a:bodyPr wrap="none" rtlCol="0" anchor="t"/>
          <a:lstStyle/>
          <a:p>
            <a:pPr indent="0" marL="0">
              <a:buNone/>
            </a:pPr>
            <a:endParaRPr lang="en-US" dirty="0"/>
          </a:p>
        </p:txBody>
      </p:sp>
      <p:sp>
        <p:nvSpPr>
          <p:cNvPr id="49" name="Text 43"/>
          <p:cNvSpPr/>
          <p:nvPr/>
        </p:nvSpPr>
        <p:spPr>
          <a:xfrm>
            <a:off x="509736" y="3758952"/>
            <a:ext cx="2526789" cy="1127797"/>
          </a:xfrm>
          <a:prstGeom prst="rect">
            <a:avLst/>
          </a:prstGeom>
          <a:noFill/>
          <a:ln/>
        </p:spPr>
        <p:txBody>
          <a:bodyPr wrap="square" lIns="0" tIns="0" rIns="0" bIns="0" rtlCol="0" anchor="t"/>
          <a:lstStyle/>
          <a:p>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Mission-critical outputs cannot be probabilistic. </a:t>
            </a:r>
            <a:pPr algn="l" indent="0" marL="0">
              <a:lnSpc>
                <a:spcPts val="1050"/>
              </a:lnSpc>
              <a:buNone/>
            </a:pPr>
            <a:r>
              <a:rPr lang="en-US" sz="700" b="1" dirty="0">
                <a:solidFill>
                  <a:srgbClr val="1A6FFF"/>
                </a:solidFill>
                <a:latin typeface="Calibri" pitchFamily="34" charset="0"/>
                <a:ea typeface="Calibri" pitchFamily="34" charset="-122"/>
                <a:cs typeface="Calibri" pitchFamily="34" charset="-120"/>
              </a:rPr>
              <a:t>Air-gapped determinism is the only viable architecture.</a:t>
            </a:r>
            <a:endParaRPr lang="en-US" sz="700" dirty="0"/>
          </a:p>
        </p:txBody>
      </p:sp>
      <p:sp>
        <p:nvSpPr>
          <p:cNvPr id="50" name="Text 44"/>
          <p:cNvSpPr/>
          <p:nvPr/>
        </p:nvSpPr>
        <p:spPr>
          <a:xfrm>
            <a:off x="3195638" y="3253085"/>
            <a:ext cx="2752576" cy="1689795"/>
          </a:xfrm>
          <a:prstGeom prst="roundRect">
            <a:avLst>
              <a:gd name="adj" fmla="val 3382"/>
            </a:avLst>
          </a:prstGeom>
          <a:gradFill rotWithShape="1">
            <a:gsLst>
              <a:gs pos="0">
                <a:srgbClr val="0F1220"/>
              </a:gs>
              <a:gs pos="100000">
                <a:srgbClr val="0A0C18"/>
              </a:gs>
            </a:gsLst>
            <a:lin ang="2700000" scaled="1"/>
          </a:gradFill>
          <a:ln w="9525">
            <a:solidFill>
              <a:srgbClr val="F0C040">
                <a:alpha val="35000"/>
              </a:srgbClr>
            </a:solidFill>
          </a:ln>
        </p:spPr>
        <p:txBody>
          <a:bodyPr wrap="square" rtlCol="0" anchor="t"/>
          <a:lstStyle/>
          <a:p>
            <a:pPr indent="0" marL="0">
              <a:buNone/>
            </a:pPr>
            <a:endParaRPr lang="en-US" dirty="0"/>
          </a:p>
        </p:txBody>
      </p:sp>
      <p:sp>
        <p:nvSpPr>
          <p:cNvPr id="51" name="Text 45"/>
          <p:cNvSpPr/>
          <p:nvPr/>
        </p:nvSpPr>
        <p:spPr>
          <a:xfrm>
            <a:off x="5081439" y="3262610"/>
            <a:ext cx="857250" cy="857250"/>
          </a:xfrm>
          <a:prstGeom prst="rect">
            <a:avLst/>
          </a:prstGeom>
          <a:gradFill rotWithShape="1">
            <a:gsLst>
              <a:gs pos="0">
                <a:srgbClr val="F0C040">
                  <a:alpha val="7000"/>
                </a:srgbClr>
              </a:gs>
              <a:gs pos="70000">
                <a:srgbClr val="000000">
                  <a:alpha val="0"/>
                </a:srgbClr>
              </a:gs>
            </a:gsLst>
            <a:path path="circle">
              <a:fillToRect l="0" t="100000" r="100000" b="0"/>
            </a:path>
          </a:gradFill>
          <a:ln/>
        </p:spPr>
        <p:txBody>
          <a:bodyPr wrap="square" rtlCol="0" anchor="t"/>
          <a:lstStyle/>
          <a:p>
            <a:pPr indent="0" marL="0">
              <a:buNone/>
            </a:pPr>
            <a:endParaRPr lang="en-US" dirty="0"/>
          </a:p>
        </p:txBody>
      </p:sp>
      <p:sp>
        <p:nvSpPr>
          <p:cNvPr id="52" name="Text 46"/>
          <p:cNvSpPr/>
          <p:nvPr/>
        </p:nvSpPr>
        <p:spPr>
          <a:xfrm>
            <a:off x="3333304" y="3378101"/>
            <a:ext cx="257770" cy="257770"/>
          </a:xfrm>
          <a:prstGeom prst="roundRect">
            <a:avLst>
              <a:gd name="adj" fmla="val 22171"/>
            </a:avLst>
          </a:prstGeom>
          <a:solidFill>
            <a:srgbClr val="F0C040">
              <a:alpha val="10000"/>
            </a:srgbClr>
          </a:solidFill>
          <a:ln w="9525">
            <a:solidFill>
              <a:srgbClr val="F0C040">
                <a:alpha val="20000"/>
              </a:srgbClr>
            </a:solidFill>
          </a:ln>
        </p:spPr>
        <p:txBody>
          <a:bodyPr wrap="none" rtlCol="0" anchor="t"/>
          <a:lstStyle/>
          <a:p>
            <a:pPr indent="0" marL="0">
              <a:buNone/>
            </a:pPr>
            <a:endParaRPr lang="en-US" dirty="0"/>
          </a:p>
        </p:txBody>
      </p:sp>
      <p:pic>
        <p:nvPicPr>
          <p:cNvPr id="53"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95820" y="3440618"/>
            <a:ext cx="132588" cy="132588"/>
          </a:xfrm>
          <a:prstGeom prst="rect">
            <a:avLst/>
          </a:prstGeom>
        </p:spPr>
      </p:pic>
      <p:sp>
        <p:nvSpPr>
          <p:cNvPr id="54" name="Text 47"/>
          <p:cNvSpPr/>
          <p:nvPr/>
        </p:nvSpPr>
        <p:spPr>
          <a:xfrm>
            <a:off x="3662065" y="3396704"/>
            <a:ext cx="1345445" cy="231591"/>
          </a:xfrm>
          <a:prstGeom prst="rect">
            <a:avLst/>
          </a:prstGeom>
          <a:noFill/>
          <a:ln/>
        </p:spPr>
        <p:txBody>
          <a:bodyPr wrap="square" lIns="0" tIns="0" rIns="0" bIns="0" rtlCol="0" anchor="ctr"/>
          <a:lstStyle/>
          <a:p>
            <a:pPr algn="l" indent="0" marL="0">
              <a:lnSpc>
                <a:spcPts val="869"/>
              </a:lnSpc>
              <a:buNone/>
            </a:pPr>
            <a:r>
              <a:rPr lang="en-US" sz="790" b="1" dirty="0">
                <a:solidFill>
                  <a:srgbClr val="F0F4FF"/>
                </a:solidFill>
                <a:latin typeface="Calibri" pitchFamily="34" charset="0"/>
                <a:ea typeface="Calibri" pitchFamily="34" charset="-122"/>
                <a:cs typeface="Calibri" pitchFamily="34" charset="-120"/>
              </a:rPr>
              <a:t>ENERGY &amp; INFRASTRUCTURE</a:t>
            </a:r>
            <a:endParaRPr lang="en-US" sz="790" dirty="0"/>
          </a:p>
        </p:txBody>
      </p:sp>
      <p:sp>
        <p:nvSpPr>
          <p:cNvPr id="55" name="Text 48"/>
          <p:cNvSpPr/>
          <p:nvPr/>
        </p:nvSpPr>
        <p:spPr>
          <a:xfrm>
            <a:off x="5052120" y="3376910"/>
            <a:ext cx="758428" cy="286167"/>
          </a:xfrm>
          <a:prstGeom prst="roundRect">
            <a:avLst>
              <a:gd name="adj" fmla="val 7545"/>
            </a:avLst>
          </a:prstGeom>
          <a:solidFill>
            <a:srgbClr val="F0C040">
              <a:alpha val="10000"/>
            </a:srgbClr>
          </a:solidFill>
          <a:ln w="9525">
            <a:solidFill>
              <a:srgbClr val="F0C040">
                <a:alpha val="22000"/>
              </a:srgbClr>
            </a:solidFill>
          </a:ln>
        </p:spPr>
        <p:txBody>
          <a:bodyPr wrap="none" lIns="0" tIns="0" rIns="0" bIns="0" rtlCol="0" anchor="ctr"/>
          <a:lstStyle/>
          <a:p>
            <a:pPr algn="ctr" indent="0" marL="0">
              <a:buNone/>
            </a:pPr>
            <a:r>
              <a:rPr lang="en-US" sz="560" b="1" dirty="0">
                <a:solidFill>
                  <a:srgbClr val="F0C040"/>
                </a:solidFill>
                <a:latin typeface="Calibri" pitchFamily="34" charset="0"/>
                <a:ea typeface="Calibri" pitchFamily="34" charset="-122"/>
                <a:cs typeface="Calibri" pitchFamily="34" charset="-120"/>
              </a:rPr>
              <a:t>SAFETY-CRITICAL</a:t>
            </a:r>
            <a:endParaRPr lang="en-US" sz="560" dirty="0"/>
          </a:p>
        </p:txBody>
      </p:sp>
      <p:sp>
        <p:nvSpPr>
          <p:cNvPr id="56" name="Text 49"/>
          <p:cNvSpPr/>
          <p:nvPr/>
        </p:nvSpPr>
        <p:spPr>
          <a:xfrm>
            <a:off x="3333304" y="3694212"/>
            <a:ext cx="2477244" cy="7590"/>
          </a:xfrm>
          <a:prstGeom prst="rect">
            <a:avLst/>
          </a:prstGeom>
          <a:gradFill rotWithShape="1">
            <a:gsLst>
              <a:gs pos="0">
                <a:srgbClr val="FFFFFF">
                  <a:alpha val="7000"/>
                </a:srgbClr>
              </a:gs>
              <a:gs pos="100000">
                <a:srgbClr val="000000">
                  <a:alpha val="0"/>
                </a:srgbClr>
              </a:gs>
            </a:gsLst>
            <a:lin ang="0" scaled="1"/>
          </a:gradFill>
          <a:ln/>
        </p:spPr>
        <p:txBody>
          <a:bodyPr wrap="none" rtlCol="0" anchor="t"/>
          <a:lstStyle/>
          <a:p>
            <a:pPr indent="0" marL="0">
              <a:buNone/>
            </a:pPr>
            <a:endParaRPr lang="en-US" dirty="0"/>
          </a:p>
        </p:txBody>
      </p:sp>
      <p:sp>
        <p:nvSpPr>
          <p:cNvPr id="57" name="Text 50"/>
          <p:cNvSpPr/>
          <p:nvPr/>
        </p:nvSpPr>
        <p:spPr>
          <a:xfrm>
            <a:off x="3333304" y="3758952"/>
            <a:ext cx="2526789" cy="1127797"/>
          </a:xfrm>
          <a:prstGeom prst="rect">
            <a:avLst/>
          </a:prstGeom>
          <a:noFill/>
          <a:ln/>
        </p:spPr>
        <p:txBody>
          <a:bodyPr wrap="square" lIns="0" tIns="0" rIns="0" bIns="0" rtlCol="0" anchor="t"/>
          <a:lstStyle/>
          <a:p>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Grid and safety system analysis requires </a:t>
            </a:r>
            <a:pPr algn="l" indent="0" marL="0">
              <a:lnSpc>
                <a:spcPts val="1050"/>
              </a:lnSpc>
              <a:buNone/>
            </a:pPr>
            <a:r>
              <a:rPr lang="en-US" sz="700" b="1" dirty="0">
                <a:solidFill>
                  <a:srgbClr val="F0C040"/>
                </a:solidFill>
                <a:latin typeface="Calibri" pitchFamily="34" charset="0"/>
                <a:ea typeface="Calibri" pitchFamily="34" charset="-122"/>
                <a:cs typeface="Calibri" pitchFamily="34" charset="-120"/>
              </a:rPr>
              <a:t>math-governed outputs</a:t>
            </a:r>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 — not statistical approximation.</a:t>
            </a:r>
            <a:endParaRPr lang="en-US" sz="700" dirty="0"/>
          </a:p>
        </p:txBody>
      </p:sp>
      <p:sp>
        <p:nvSpPr>
          <p:cNvPr id="58" name="Text 51"/>
          <p:cNvSpPr/>
          <p:nvPr/>
        </p:nvSpPr>
        <p:spPr>
          <a:xfrm>
            <a:off x="6019205" y="3253085"/>
            <a:ext cx="2752725" cy="1689795"/>
          </a:xfrm>
          <a:prstGeom prst="roundRect">
            <a:avLst>
              <a:gd name="adj" fmla="val 3382"/>
            </a:avLst>
          </a:prstGeom>
          <a:gradFill rotWithShape="1">
            <a:gsLst>
              <a:gs pos="0">
                <a:srgbClr val="0D1426"/>
              </a:gs>
              <a:gs pos="100000">
                <a:srgbClr val="091020"/>
              </a:gs>
            </a:gsLst>
            <a:lin ang="2700000" scaled="1"/>
          </a:gradFill>
          <a:ln w="9525">
            <a:solidFill>
              <a:srgbClr val="1A6FFF">
                <a:alpha val="35000"/>
              </a:srgbClr>
            </a:solidFill>
          </a:ln>
        </p:spPr>
        <p:txBody>
          <a:bodyPr wrap="square" rtlCol="0" anchor="t"/>
          <a:lstStyle/>
          <a:p>
            <a:pPr indent="0" marL="0">
              <a:buNone/>
            </a:pPr>
            <a:endParaRPr lang="en-US" dirty="0"/>
          </a:p>
        </p:txBody>
      </p:sp>
      <p:sp>
        <p:nvSpPr>
          <p:cNvPr id="59" name="Text 52"/>
          <p:cNvSpPr/>
          <p:nvPr/>
        </p:nvSpPr>
        <p:spPr>
          <a:xfrm>
            <a:off x="7905155" y="3262610"/>
            <a:ext cx="857250" cy="857250"/>
          </a:xfrm>
          <a:prstGeom prst="rect">
            <a:avLst/>
          </a:prstGeom>
          <a:gradFill rotWithShape="1">
            <a:gsLst>
              <a:gs pos="0">
                <a:srgbClr val="1A6FFF">
                  <a:alpha val="8000"/>
                </a:srgbClr>
              </a:gs>
              <a:gs pos="70000">
                <a:srgbClr val="000000">
                  <a:alpha val="0"/>
                </a:srgbClr>
              </a:gs>
            </a:gsLst>
            <a:path path="circle">
              <a:fillToRect l="0" t="100000" r="100000" b="0"/>
            </a:path>
          </a:gradFill>
          <a:ln/>
        </p:spPr>
        <p:txBody>
          <a:bodyPr wrap="square" rtlCol="0" anchor="t"/>
          <a:lstStyle/>
          <a:p>
            <a:pPr indent="0" marL="0">
              <a:buNone/>
            </a:pPr>
            <a:endParaRPr lang="en-US" dirty="0"/>
          </a:p>
        </p:txBody>
      </p:sp>
      <p:sp>
        <p:nvSpPr>
          <p:cNvPr id="60" name="Text 53"/>
          <p:cNvSpPr/>
          <p:nvPr/>
        </p:nvSpPr>
        <p:spPr>
          <a:xfrm>
            <a:off x="6156871" y="3378101"/>
            <a:ext cx="257770" cy="257770"/>
          </a:xfrm>
          <a:prstGeom prst="roundRect">
            <a:avLst>
              <a:gd name="adj" fmla="val 22171"/>
            </a:avLst>
          </a:prstGeom>
          <a:solidFill>
            <a:srgbClr val="1A6FFF">
              <a:alpha val="12000"/>
            </a:srgbClr>
          </a:solidFill>
          <a:ln w="9525">
            <a:solidFill>
              <a:srgbClr val="1A6FFF">
                <a:alpha val="20000"/>
              </a:srgbClr>
            </a:solidFill>
          </a:ln>
        </p:spPr>
        <p:txBody>
          <a:bodyPr wrap="none" rtlCol="0" anchor="t"/>
          <a:lstStyle/>
          <a:p>
            <a:pPr indent="0" marL="0">
              <a:buNone/>
            </a:pPr>
            <a:endParaRPr lang="en-US" dirty="0"/>
          </a:p>
        </p:txBody>
      </p:sp>
      <p:pic>
        <p:nvPicPr>
          <p:cNvPr id="61"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19387" y="3440618"/>
            <a:ext cx="132588" cy="132588"/>
          </a:xfrm>
          <a:prstGeom prst="rect">
            <a:avLst/>
          </a:prstGeom>
        </p:spPr>
      </p:pic>
      <p:sp>
        <p:nvSpPr>
          <p:cNvPr id="62" name="Text 54"/>
          <p:cNvSpPr/>
          <p:nvPr/>
        </p:nvSpPr>
        <p:spPr>
          <a:xfrm>
            <a:off x="6485632" y="3396704"/>
            <a:ext cx="1162065" cy="231591"/>
          </a:xfrm>
          <a:prstGeom prst="rect">
            <a:avLst/>
          </a:prstGeom>
          <a:noFill/>
          <a:ln/>
        </p:spPr>
        <p:txBody>
          <a:bodyPr wrap="square" lIns="0" tIns="0" rIns="0" bIns="0" rtlCol="0" anchor="ctr"/>
          <a:lstStyle/>
          <a:p>
            <a:pPr algn="l" indent="0" marL="0">
              <a:lnSpc>
                <a:spcPts val="869"/>
              </a:lnSpc>
              <a:buNone/>
            </a:pPr>
            <a:r>
              <a:rPr lang="en-US" sz="790" b="1" dirty="0">
                <a:solidFill>
                  <a:srgbClr val="F0F4FF"/>
                </a:solidFill>
                <a:latin typeface="Calibri" pitchFamily="34" charset="0"/>
                <a:ea typeface="Calibri" pitchFamily="34" charset="-122"/>
                <a:cs typeface="Calibri" pitchFamily="34" charset="-120"/>
              </a:rPr>
              <a:t>INSURANCE &amp; ACTUARIAL</a:t>
            </a:r>
            <a:endParaRPr lang="en-US" sz="790" dirty="0"/>
          </a:p>
        </p:txBody>
      </p:sp>
      <p:sp>
        <p:nvSpPr>
          <p:cNvPr id="63" name="Text 55"/>
          <p:cNvSpPr/>
          <p:nvPr/>
        </p:nvSpPr>
        <p:spPr>
          <a:xfrm>
            <a:off x="7695902" y="3376910"/>
            <a:ext cx="938361" cy="286167"/>
          </a:xfrm>
          <a:prstGeom prst="roundRect">
            <a:avLst>
              <a:gd name="adj" fmla="val 7545"/>
            </a:avLst>
          </a:prstGeom>
          <a:solidFill>
            <a:srgbClr val="1A6FFF">
              <a:alpha val="12000"/>
            </a:srgbClr>
          </a:solidFill>
          <a:ln w="9525">
            <a:solidFill>
              <a:srgbClr val="1A6FFF">
                <a:alpha val="25000"/>
              </a:srgbClr>
            </a:solidFill>
          </a:ln>
        </p:spPr>
        <p:txBody>
          <a:bodyPr wrap="none" lIns="0" tIns="0" rIns="0" bIns="0" rtlCol="0" anchor="ctr"/>
          <a:lstStyle/>
          <a:p>
            <a:pPr algn="ctr" indent="0" marL="0">
              <a:buNone/>
            </a:pPr>
            <a:r>
              <a:rPr lang="en-US" sz="560" b="1" dirty="0">
                <a:solidFill>
                  <a:srgbClr val="1A6FFF"/>
                </a:solidFill>
                <a:latin typeface="Calibri" pitchFamily="34" charset="0"/>
                <a:ea typeface="Calibri" pitchFamily="34" charset="-122"/>
                <a:cs typeface="Calibri" pitchFamily="34" charset="-120"/>
              </a:rPr>
              <a:t>REGULATORY DEFENSE</a:t>
            </a:r>
            <a:endParaRPr lang="en-US" sz="560" dirty="0"/>
          </a:p>
        </p:txBody>
      </p:sp>
      <p:sp>
        <p:nvSpPr>
          <p:cNvPr id="64" name="Text 56"/>
          <p:cNvSpPr/>
          <p:nvPr/>
        </p:nvSpPr>
        <p:spPr>
          <a:xfrm>
            <a:off x="6156871" y="3694212"/>
            <a:ext cx="2477393" cy="7590"/>
          </a:xfrm>
          <a:prstGeom prst="rect">
            <a:avLst/>
          </a:prstGeom>
          <a:gradFill rotWithShape="1">
            <a:gsLst>
              <a:gs pos="0">
                <a:srgbClr val="FFFFFF">
                  <a:alpha val="7000"/>
                </a:srgbClr>
              </a:gs>
              <a:gs pos="100000">
                <a:srgbClr val="000000">
                  <a:alpha val="0"/>
                </a:srgbClr>
              </a:gs>
            </a:gsLst>
            <a:lin ang="0" scaled="1"/>
          </a:gradFill>
          <a:ln/>
        </p:spPr>
        <p:txBody>
          <a:bodyPr wrap="none" rtlCol="0" anchor="t"/>
          <a:lstStyle/>
          <a:p>
            <a:pPr indent="0" marL="0">
              <a:buNone/>
            </a:pPr>
            <a:endParaRPr lang="en-US" dirty="0"/>
          </a:p>
        </p:txBody>
      </p:sp>
      <p:sp>
        <p:nvSpPr>
          <p:cNvPr id="65" name="Text 57"/>
          <p:cNvSpPr/>
          <p:nvPr/>
        </p:nvSpPr>
        <p:spPr>
          <a:xfrm>
            <a:off x="6156871" y="3758952"/>
            <a:ext cx="2526941" cy="1127797"/>
          </a:xfrm>
          <a:prstGeom prst="rect">
            <a:avLst/>
          </a:prstGeom>
          <a:noFill/>
          <a:ln/>
        </p:spPr>
        <p:txBody>
          <a:bodyPr wrap="square" lIns="0" tIns="0" rIns="0" bIns="0" rtlCol="0" anchor="t"/>
          <a:lstStyle/>
          <a:p>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Underwriting and reserving models built on </a:t>
            </a:r>
            <a:pPr algn="l" indent="0" marL="0">
              <a:lnSpc>
                <a:spcPts val="1050"/>
              </a:lnSpc>
              <a:buNone/>
            </a:pPr>
            <a:r>
              <a:rPr lang="en-US" sz="700" b="1" dirty="0">
                <a:solidFill>
                  <a:srgbClr val="1A6FFF"/>
                </a:solidFill>
                <a:latin typeface="Calibri" pitchFamily="34" charset="0"/>
                <a:ea typeface="Calibri" pitchFamily="34" charset="-122"/>
                <a:cs typeface="Calibri" pitchFamily="34" charset="-120"/>
              </a:rPr>
              <a:t>verified derivation</a:t>
            </a:r>
            <a:pPr algn="l" indent="0" marL="0">
              <a:lnSpc>
                <a:spcPts val="1050"/>
              </a:lnSpc>
              <a:buNone/>
            </a:pPr>
            <a:r>
              <a:rPr lang="en-US" sz="700" dirty="0">
                <a:solidFill>
                  <a:srgbClr val="8A9BBF"/>
                </a:solidFill>
                <a:latin typeface="Calibri" pitchFamily="34" charset="0"/>
                <a:ea typeface="Calibri" pitchFamily="34" charset="-122"/>
                <a:cs typeface="Calibri" pitchFamily="34" charset="-120"/>
              </a:rPr>
              <a:t> carry regulatory defensibility that probabilistic models cannot.</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80C18"/>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12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1357015" y="0"/>
            <a:ext cx="6429970" cy="3429000"/>
          </a:xfrm>
          <a:prstGeom prst="ellipse">
            <a:avLst/>
          </a:prstGeom>
          <a:gradFill rotWithShape="1">
            <a:gsLst>
              <a:gs pos="0">
                <a:srgbClr val="1A6FFF">
                  <a:alpha val="9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4" name="Text 2"/>
          <p:cNvSpPr/>
          <p:nvPr/>
        </p:nvSpPr>
        <p:spPr>
          <a:xfrm>
            <a:off x="876300" y="3655516"/>
            <a:ext cx="2352227" cy="955919"/>
          </a:xfrm>
          <a:prstGeom prst="roundRect">
            <a:avLst>
              <a:gd name="adj" fmla="val 4517"/>
            </a:avLst>
          </a:prstGeom>
          <a:gradFill rotWithShape="1">
            <a:gsLst>
              <a:gs pos="0">
                <a:srgbClr val="1A6FFF">
                  <a:alpha val="5000"/>
                </a:srgbClr>
              </a:gs>
              <a:gs pos="60000">
                <a:srgbClr val="000000">
                  <a:alpha val="0"/>
                </a:srgbClr>
              </a:gs>
            </a:gsLst>
            <a:lin ang="2700000" scaled="1"/>
          </a:gradFill>
          <a:ln/>
        </p:spPr>
        <p:txBody>
          <a:bodyPr wrap="square" rtlCol="0" anchor="t"/>
          <a:lstStyle/>
          <a:p>
            <a:pPr indent="0" marL="0">
              <a:buNone/>
            </a:pPr>
            <a:endParaRPr lang="en-US" dirty="0"/>
          </a:p>
        </p:txBody>
      </p:sp>
      <p:sp>
        <p:nvSpPr>
          <p:cNvPr id="5" name="Text 3"/>
          <p:cNvSpPr/>
          <p:nvPr/>
        </p:nvSpPr>
        <p:spPr>
          <a:xfrm>
            <a:off x="3400574" y="3655516"/>
            <a:ext cx="2352380" cy="955919"/>
          </a:xfrm>
          <a:prstGeom prst="roundRect">
            <a:avLst>
              <a:gd name="adj" fmla="val 4517"/>
            </a:avLst>
          </a:prstGeom>
          <a:gradFill rotWithShape="1">
            <a:gsLst>
              <a:gs pos="0">
                <a:srgbClr val="1A6FFF">
                  <a:alpha val="5000"/>
                </a:srgbClr>
              </a:gs>
              <a:gs pos="60000">
                <a:srgbClr val="000000">
                  <a:alpha val="0"/>
                </a:srgbClr>
              </a:gs>
            </a:gsLst>
            <a:lin ang="2700000" scaled="1"/>
          </a:gradFill>
          <a:ln/>
        </p:spPr>
        <p:txBody>
          <a:bodyPr wrap="square" rtlCol="0" anchor="t"/>
          <a:lstStyle/>
          <a:p>
            <a:pPr indent="0" marL="0">
              <a:buNone/>
            </a:pPr>
            <a:endParaRPr lang="en-US" dirty="0"/>
          </a:p>
        </p:txBody>
      </p:sp>
      <p:sp>
        <p:nvSpPr>
          <p:cNvPr id="6" name="Text 4"/>
          <p:cNvSpPr/>
          <p:nvPr/>
        </p:nvSpPr>
        <p:spPr>
          <a:xfrm>
            <a:off x="5924996" y="3655516"/>
            <a:ext cx="2352227" cy="955919"/>
          </a:xfrm>
          <a:prstGeom prst="roundRect">
            <a:avLst>
              <a:gd name="adj" fmla="val 4517"/>
            </a:avLst>
          </a:prstGeom>
          <a:gradFill rotWithShape="1">
            <a:gsLst>
              <a:gs pos="0">
                <a:srgbClr val="1A6FFF">
                  <a:alpha val="5000"/>
                </a:srgbClr>
              </a:gs>
              <a:gs pos="60000">
                <a:srgbClr val="000000">
                  <a:alpha val="0"/>
                </a:srgbClr>
              </a:gs>
            </a:gsLst>
            <a:lin ang="2700000" scaled="1"/>
          </a:gradFill>
          <a:ln/>
        </p:spPr>
        <p:txBody>
          <a:bodyPr wrap="square" rtlCol="0" anchor="t"/>
          <a:lstStyle/>
          <a:p>
            <a:pPr indent="0" marL="0">
              <a:buNone/>
            </a:pPr>
            <a:endParaRPr lang="en-US" dirty="0"/>
          </a:p>
        </p:txBody>
      </p:sp>
      <p:sp>
        <p:nvSpPr>
          <p:cNvPr id="7" name="Text 5"/>
          <p:cNvSpPr/>
          <p:nvPr/>
        </p:nvSpPr>
        <p:spPr>
          <a:xfrm>
            <a:off x="3381226" y="314920"/>
            <a:ext cx="2381399" cy="223391"/>
          </a:xfrm>
          <a:prstGeom prst="roundRect">
            <a:avLst>
              <a:gd name="adj" fmla="val 64242"/>
            </a:avLst>
          </a:prstGeom>
          <a:solidFill>
            <a:srgbClr val="1A6FFF">
              <a:alpha val="7000"/>
            </a:srgbClr>
          </a:solidFill>
          <a:ln w="9525">
            <a:solidFill>
              <a:srgbClr val="1A6FFF">
                <a:alpha val="55000"/>
              </a:srgbClr>
            </a:solidFill>
          </a:ln>
        </p:spPr>
        <p:txBody>
          <a:bodyPr wrap="none" rtlCol="0" anchor="t"/>
          <a:lstStyle/>
          <a:p>
            <a:pPr indent="0" marL="0">
              <a:buNone/>
            </a:pPr>
            <a:endParaRPr lang="en-US" dirty="0"/>
          </a:p>
        </p:txBody>
      </p:sp>
      <p:sp>
        <p:nvSpPr>
          <p:cNvPr id="8" name="Text 6"/>
          <p:cNvSpPr/>
          <p:nvPr/>
        </p:nvSpPr>
        <p:spPr>
          <a:xfrm>
            <a:off x="3634532" y="377130"/>
            <a:ext cx="2062267" cy="85725"/>
          </a:xfrm>
          <a:prstGeom prst="rect">
            <a:avLst/>
          </a:prstGeom>
          <a:noFill/>
          <a:ln/>
        </p:spPr>
        <p:txBody>
          <a:bodyPr wrap="none" lIns="0" tIns="0" rIns="0" bIns="0" rtlCol="0" anchor="ctr"/>
          <a:lstStyle/>
          <a:p>
            <a:pPr algn="l" indent="0" marL="0">
              <a:buNone/>
            </a:pPr>
            <a:r>
              <a:rPr lang="en-US" sz="620" b="1" spc="112" kern="0" dirty="0">
                <a:solidFill>
                  <a:srgbClr val="1A6FFF"/>
                </a:solidFill>
                <a:latin typeface="Calibri" pitchFamily="34" charset="0"/>
                <a:ea typeface="Calibri" pitchFamily="34" charset="-122"/>
                <a:cs typeface="Calibri" pitchFamily="34" charset="-120"/>
              </a:rPr>
              <a:t>THE CATEGORY — DEFINED BY DTOS</a:t>
            </a:r>
            <a:endParaRPr lang="en-US" sz="620" dirty="0"/>
          </a:p>
        </p:txBody>
      </p:sp>
      <p:sp>
        <p:nvSpPr>
          <p:cNvPr id="9" name="Text 7"/>
          <p:cNvSpPr/>
          <p:nvPr/>
        </p:nvSpPr>
        <p:spPr>
          <a:xfrm>
            <a:off x="3534221" y="404961"/>
            <a:ext cx="43160" cy="43160"/>
          </a:xfrm>
          <a:prstGeom prst="ellipse">
            <a:avLst/>
          </a:prstGeom>
          <a:solidFill>
            <a:srgbClr val="1A6FFF"/>
          </a:solidFill>
          <a:ln/>
          <a:effectLst>
            <a:outerShdw sx="100000" sy="100000" kx="0" ky="0" algn="bl" rotWithShape="0" blurRad="43180" dist="50800" dir="16200000">
              <a:srgbClr val="1a6fff">
                <a:alpha val="90000"/>
              </a:srgbClr>
            </a:outerShdw>
          </a:effectLst>
        </p:spPr>
        <p:txBody>
          <a:bodyPr wrap="none" rtlCol="0" anchor="t"/>
          <a:lstStyle/>
          <a:p>
            <a:pPr indent="0" marL="0">
              <a:buNone/>
            </a:pPr>
            <a:endParaRPr lang="en-US" dirty="0"/>
          </a:p>
        </p:txBody>
      </p:sp>
      <p:sp>
        <p:nvSpPr>
          <p:cNvPr id="10" name="Text 8"/>
          <p:cNvSpPr/>
          <p:nvPr/>
        </p:nvSpPr>
        <p:spPr>
          <a:xfrm>
            <a:off x="5566470" y="404961"/>
            <a:ext cx="43160" cy="43160"/>
          </a:xfrm>
          <a:prstGeom prst="ellipse">
            <a:avLst/>
          </a:prstGeom>
          <a:solidFill>
            <a:srgbClr val="1A6FFF"/>
          </a:solidFill>
          <a:ln/>
          <a:effectLst>
            <a:outerShdw sx="100000" sy="100000" kx="0" ky="0" algn="bl" rotWithShape="0" blurRad="43180" dist="50800" dir="16200000">
              <a:srgbClr val="1a6fff">
                <a:alpha val="90000"/>
              </a:srgbClr>
            </a:outerShdw>
          </a:effectLst>
        </p:spPr>
        <p:txBody>
          <a:bodyPr wrap="none" rtlCol="0" anchor="t"/>
          <a:lstStyle/>
          <a:p>
            <a:pPr indent="0" marL="0">
              <a:buNone/>
            </a:pPr>
            <a:endParaRPr lang="en-US" dirty="0"/>
          </a:p>
        </p:txBody>
      </p:sp>
      <p:sp>
        <p:nvSpPr>
          <p:cNvPr id="11" name="Text 9"/>
          <p:cNvSpPr/>
          <p:nvPr/>
        </p:nvSpPr>
        <p:spPr>
          <a:xfrm>
            <a:off x="1277347" y="1026616"/>
            <a:ext cx="333167" cy="714970"/>
          </a:xfrm>
          <a:prstGeom prst="rect">
            <a:avLst/>
          </a:prstGeom>
          <a:noFill/>
          <a:ln/>
        </p:spPr>
        <p:txBody>
          <a:bodyPr wrap="none" lIns="0" tIns="0" rIns="0" bIns="0" rtlCol="0" anchor="ctr"/>
          <a:lstStyle/>
          <a:p>
            <a:pPr algn="ctr" indent="0" marL="0">
              <a:lnSpc>
                <a:spcPts val="5630"/>
              </a:lnSpc>
              <a:buNone/>
            </a:pPr>
            <a:r>
              <a:rPr lang="en-US" sz="5630" dirty="0">
                <a:solidFill>
                  <a:srgbClr val="1A6FFF">
                    <a:alpha val="22000"/>
                  </a:srgbClr>
                </a:solidFill>
                <a:latin typeface="Cambria" pitchFamily="34" charset="0"/>
                <a:ea typeface="Cambria" pitchFamily="34" charset="-122"/>
                <a:cs typeface="Cambria" pitchFamily="34" charset="-120"/>
              </a:rPr>
              <a:t>“</a:t>
            </a:r>
            <a:endParaRPr lang="en-US" sz="5630" dirty="0"/>
          </a:p>
        </p:txBody>
      </p:sp>
      <p:sp>
        <p:nvSpPr>
          <p:cNvPr id="12" name="Text 10"/>
          <p:cNvSpPr/>
          <p:nvPr/>
        </p:nvSpPr>
        <p:spPr>
          <a:xfrm>
            <a:off x="1438448" y="1227237"/>
            <a:ext cx="6267105" cy="1115764"/>
          </a:xfrm>
          <a:prstGeom prst="rect">
            <a:avLst/>
          </a:prstGeom>
          <a:noFill/>
          <a:ln/>
        </p:spPr>
        <p:txBody>
          <a:bodyPr wrap="square" lIns="0" tIns="0" rIns="0" bIns="0" rtlCol="0" anchor="t"/>
          <a:lstStyle/>
          <a:p>
            <a:pPr algn="ctr" indent="0" marL="0">
              <a:lnSpc>
                <a:spcPts val="2092"/>
              </a:lnSpc>
              <a:buNone/>
            </a:pPr>
            <a:r>
              <a:rPr lang="en-US" sz="1350" spc="14" kern="0" dirty="0">
                <a:solidFill>
                  <a:srgbClr val="F0F4FF"/>
                </a:solidFill>
                <a:latin typeface="Calibri Light" pitchFamily="34" charset="0"/>
                <a:ea typeface="Calibri Light" pitchFamily="34" charset="-122"/>
                <a:cs typeface="Calibri Light" pitchFamily="34" charset="-120"/>
              </a:rPr>
              <a:t>Deterministic Trust is the class of intelligence infrastructure</a:t>
            </a:r>
            <a:br/>
            <a:pPr algn="ctr" indent="0" marL="0">
              <a:lnSpc>
                <a:spcPts val="2092"/>
              </a:lnSpc>
              <a:buNone/>
            </a:pPr>
            <a:r>
              <a:rPr lang="en-US" sz="1350" spc="14" kern="0" dirty="0">
                <a:solidFill>
                  <a:srgbClr val="F0F4FF"/>
                </a:solidFill>
                <a:latin typeface="Calibri Light" pitchFamily="34" charset="0"/>
                <a:ea typeface="Calibri Light" pitchFamily="34" charset="-122"/>
                <a:cs typeface="Calibri Light" pitchFamily="34" charset="-120"/>
              </a:rPr>
              <a:t> in which all outputs are </a:t>
            </a:r>
            <a:pPr algn="ctr" indent="0" marL="0">
              <a:lnSpc>
                <a:spcPts val="2092"/>
              </a:lnSpc>
              <a:buNone/>
            </a:pPr>
            <a:r>
              <a:rPr lang="en-US" sz="1350" b="1" spc="14" kern="0" dirty="0">
                <a:solidFill>
                  <a:srgbClr val="F0F4FF"/>
                </a:solidFill>
                <a:latin typeface="Calibri Light" pitchFamily="34" charset="0"/>
                <a:ea typeface="Calibri Light" pitchFamily="34" charset="-122"/>
                <a:cs typeface="Calibri Light" pitchFamily="34" charset="-120"/>
              </a:rPr>
              <a:t>mathematically governed</a:t>
            </a:r>
            <a:pPr algn="ctr" indent="0" marL="0">
              <a:lnSpc>
                <a:spcPts val="2092"/>
              </a:lnSpc>
              <a:buNone/>
            </a:pPr>
            <a:r>
              <a:rPr lang="en-US" sz="1350" spc="14" kern="0" dirty="0">
                <a:solidFill>
                  <a:srgbClr val="F0F4FF"/>
                </a:solidFill>
                <a:latin typeface="Calibri Light" pitchFamily="34" charset="0"/>
                <a:ea typeface="Calibri Light" pitchFamily="34" charset="-122"/>
                <a:cs typeface="Calibri Light" pitchFamily="34" charset="-120"/>
              </a:rPr>
              <a:t>, execution environments are </a:t>
            </a:r>
            <a:pPr algn="ctr" indent="0" marL="0">
              <a:lnSpc>
                <a:spcPts val="2092"/>
              </a:lnSpc>
              <a:buNone/>
            </a:pPr>
            <a:r>
              <a:rPr lang="en-US" sz="1350" b="1" spc="14" kern="0" dirty="0">
                <a:solidFill>
                  <a:srgbClr val="F0F4FF"/>
                </a:solidFill>
                <a:latin typeface="Calibri Light" pitchFamily="34" charset="0"/>
                <a:ea typeface="Calibri Light" pitchFamily="34" charset="-122"/>
                <a:cs typeface="Calibri Light" pitchFamily="34" charset="-120"/>
              </a:rPr>
              <a:t>sealed</a:t>
            </a:r>
            <a:pPr algn="ctr" indent="0" marL="0">
              <a:lnSpc>
                <a:spcPts val="2092"/>
              </a:lnSpc>
              <a:buNone/>
            </a:pPr>
            <a:r>
              <a:rPr lang="en-US" sz="1350" spc="14" kern="0" dirty="0">
                <a:solidFill>
                  <a:srgbClr val="F0F4FF"/>
                </a:solidFill>
                <a:latin typeface="Calibri Light" pitchFamily="34" charset="0"/>
                <a:ea typeface="Calibri Light" pitchFamily="34" charset="-122"/>
                <a:cs typeface="Calibri Light" pitchFamily="34" charset="-120"/>
              </a:rPr>
              <a:t>,</a:t>
            </a:r>
            <a:br/>
            <a:pPr algn="ctr" indent="0" marL="0">
              <a:lnSpc>
                <a:spcPts val="2092"/>
              </a:lnSpc>
              <a:buNone/>
            </a:pPr>
            <a:r>
              <a:rPr lang="en-US" sz="1350" spc="14" kern="0" dirty="0">
                <a:solidFill>
                  <a:srgbClr val="F0F4FF"/>
                </a:solidFill>
                <a:latin typeface="Calibri Light" pitchFamily="34" charset="0"/>
                <a:ea typeface="Calibri Light" pitchFamily="34" charset="-122"/>
                <a:cs typeface="Calibri Light" pitchFamily="34" charset="-120"/>
              </a:rPr>
              <a:t> and truth is </a:t>
            </a:r>
            <a:pPr algn="ctr" indent="0" marL="0">
              <a:lnSpc>
                <a:spcPts val="2092"/>
              </a:lnSpc>
              <a:buNone/>
            </a:pPr>
            <a:r>
              <a:rPr lang="en-US" sz="1350" b="1" spc="14" kern="0" dirty="0">
                <a:solidFill>
                  <a:srgbClr val="1A6FFF"/>
                </a:solidFill>
                <a:latin typeface="Calibri Light" pitchFamily="34" charset="0"/>
                <a:ea typeface="Calibri Light" pitchFamily="34" charset="-122"/>
                <a:cs typeface="Calibri Light" pitchFamily="34" charset="-120"/>
              </a:rPr>
              <a:t>verified — not inferred — before delivery</a:t>
            </a:r>
            <a:pPr algn="ctr" indent="0" marL="0">
              <a:lnSpc>
                <a:spcPts val="2092"/>
              </a:lnSpc>
              <a:buNone/>
            </a:pPr>
            <a:r>
              <a:rPr lang="en-US" sz="1350" spc="14" kern="0" dirty="0">
                <a:solidFill>
                  <a:srgbClr val="F0F4FF"/>
                </a:solidFill>
                <a:latin typeface="Calibri Light" pitchFamily="34" charset="0"/>
                <a:ea typeface="Calibri Light" pitchFamily="34" charset="-122"/>
                <a:cs typeface="Calibri Light" pitchFamily="34" charset="-120"/>
              </a:rPr>
              <a:t>.</a:t>
            </a:r>
            <a:endParaRPr lang="en-US" sz="1350" dirty="0"/>
          </a:p>
        </p:txBody>
      </p:sp>
      <p:sp>
        <p:nvSpPr>
          <p:cNvPr id="13" name="Text 11"/>
          <p:cNvSpPr/>
          <p:nvPr/>
        </p:nvSpPr>
        <p:spPr>
          <a:xfrm>
            <a:off x="7462346" y="2004120"/>
            <a:ext cx="333167" cy="714970"/>
          </a:xfrm>
          <a:prstGeom prst="rect">
            <a:avLst/>
          </a:prstGeom>
          <a:noFill/>
          <a:ln/>
        </p:spPr>
        <p:txBody>
          <a:bodyPr wrap="none" lIns="0" tIns="0" rIns="0" bIns="0" rtlCol="0" anchor="ctr"/>
          <a:lstStyle/>
          <a:p>
            <a:pPr algn="ctr" indent="0" marL="0">
              <a:lnSpc>
                <a:spcPts val="5630"/>
              </a:lnSpc>
              <a:buNone/>
            </a:pPr>
            <a:r>
              <a:rPr lang="en-US" sz="5630" dirty="0">
                <a:solidFill>
                  <a:srgbClr val="1A6FFF">
                    <a:alpha val="22000"/>
                  </a:srgbClr>
                </a:solidFill>
                <a:latin typeface="Cambria" pitchFamily="34" charset="0"/>
                <a:ea typeface="Cambria" pitchFamily="34" charset="-122"/>
                <a:cs typeface="Cambria" pitchFamily="34" charset="-120"/>
              </a:rPr>
              <a:t>”</a:t>
            </a:r>
            <a:endParaRPr lang="en-US" sz="5630" dirty="0"/>
          </a:p>
        </p:txBody>
      </p:sp>
      <p:sp>
        <p:nvSpPr>
          <p:cNvPr id="14" name="Text 12"/>
          <p:cNvSpPr/>
          <p:nvPr/>
        </p:nvSpPr>
        <p:spPr>
          <a:xfrm>
            <a:off x="4357390" y="2433340"/>
            <a:ext cx="429220" cy="7590"/>
          </a:xfrm>
          <a:prstGeom prst="rect">
            <a:avLst/>
          </a:prstGeom>
          <a:gradFill rotWithShape="1">
            <a:gsLst>
              <a:gs pos="0">
                <a:srgbClr val="000000">
                  <a:alpha val="0"/>
                </a:srgbClr>
              </a:gs>
              <a:gs pos="50000">
                <a:srgbClr val="1A6FFF"/>
              </a:gs>
              <a:gs pos="100000">
                <a:srgbClr val="000000">
                  <a:alpha val="0"/>
                </a:srgbClr>
              </a:gs>
            </a:gsLst>
            <a:lin ang="0" scaled="1"/>
          </a:gradFill>
          <a:ln/>
        </p:spPr>
        <p:txBody>
          <a:bodyPr wrap="none" rtlCol="0" anchor="t"/>
          <a:lstStyle/>
          <a:p>
            <a:pPr indent="0" marL="0">
              <a:buNone/>
            </a:pPr>
            <a:endParaRPr lang="en-US" dirty="0"/>
          </a:p>
        </p:txBody>
      </p:sp>
      <p:sp>
        <p:nvSpPr>
          <p:cNvPr id="15" name="Text 13"/>
          <p:cNvSpPr/>
          <p:nvPr/>
        </p:nvSpPr>
        <p:spPr>
          <a:xfrm>
            <a:off x="3610421" y="2641550"/>
            <a:ext cx="2115473" cy="150465"/>
          </a:xfrm>
          <a:prstGeom prst="rect">
            <a:avLst/>
          </a:prstGeom>
          <a:noFill/>
          <a:ln/>
        </p:spPr>
        <p:txBody>
          <a:bodyPr wrap="none" lIns="0" tIns="0" rIns="0" bIns="0" rtlCol="0" anchor="t"/>
          <a:lstStyle/>
          <a:p>
            <a:pPr algn="l" indent="0" marL="0">
              <a:lnSpc>
                <a:spcPts val="1185"/>
              </a:lnSpc>
              <a:spcBef>
                <a:spcPts val="790"/>
              </a:spcBef>
              <a:buNone/>
            </a:pPr>
            <a:r>
              <a:rPr lang="en-US" sz="790" i="1" spc="47" kern="0" dirty="0">
                <a:solidFill>
                  <a:srgbClr val="8A9BBF"/>
                </a:solidFill>
                <a:latin typeface="Calibri" pitchFamily="34" charset="0"/>
                <a:ea typeface="Calibri" pitchFamily="34" charset="-122"/>
                <a:cs typeface="Calibri" pitchFamily="34" charset="-120"/>
              </a:rPr>
              <a:t>— DTOS, Category White Paper, 2026</a:t>
            </a:r>
            <a:endParaRPr lang="en-US" sz="790" dirty="0"/>
          </a:p>
        </p:txBody>
      </p:sp>
      <p:sp>
        <p:nvSpPr>
          <p:cNvPr id="16" name="Text 14"/>
          <p:cNvSpPr/>
          <p:nvPr/>
        </p:nvSpPr>
        <p:spPr>
          <a:xfrm>
            <a:off x="857250" y="3510260"/>
            <a:ext cx="7429500" cy="7590"/>
          </a:xfrm>
          <a:prstGeom prst="rect">
            <a:avLst/>
          </a:prstGeom>
          <a:gradFill rotWithShape="1">
            <a:gsLst>
              <a:gs pos="0">
                <a:srgbClr val="000000">
                  <a:alpha val="0"/>
                </a:srgbClr>
              </a:gs>
              <a:gs pos="50000">
                <a:srgbClr val="1A6FFF">
                  <a:alpha val="20000"/>
                </a:srgbClr>
              </a:gs>
              <a:gs pos="100000">
                <a:srgbClr val="000000">
                  <a:alpha val="0"/>
                </a:srgbClr>
              </a:gs>
            </a:gsLst>
            <a:lin ang="0" scaled="1"/>
          </a:gradFill>
          <a:ln/>
        </p:spPr>
        <p:txBody>
          <a:bodyPr wrap="none" rtlCol="0" anchor="t"/>
          <a:lstStyle/>
          <a:p>
            <a:pPr indent="0" marL="0">
              <a:buNone/>
            </a:pPr>
            <a:endParaRPr lang="en-US" dirty="0"/>
          </a:p>
        </p:txBody>
      </p:sp>
      <p:sp>
        <p:nvSpPr>
          <p:cNvPr id="17" name="Text 15"/>
          <p:cNvSpPr/>
          <p:nvPr/>
        </p:nvSpPr>
        <p:spPr>
          <a:xfrm>
            <a:off x="857250" y="3645991"/>
            <a:ext cx="2380804" cy="974973"/>
          </a:xfrm>
          <a:prstGeom prst="roundRect">
            <a:avLst>
              <a:gd name="adj" fmla="val 4429"/>
            </a:avLst>
          </a:prstGeom>
          <a:solidFill>
            <a:srgbClr val="0A1020"/>
          </a:solidFill>
          <a:ln/>
          <a:effectLst>
            <a:outerShdw sx="100000" sy="100000" kx="0" ky="0" algn="bl" rotWithShape="0" blurRad="128270" dist="29210" dir="10800000">
              <a:srgbClr val="1a6fff">
                <a:alpha val="12000"/>
              </a:srgbClr>
            </a:outerShdw>
          </a:effectLst>
        </p:spPr>
        <p:txBody>
          <a:bodyPr wrap="square" rtlCol="0" anchor="t"/>
          <a:lstStyle/>
          <a:p>
            <a:pPr indent="0" marL="0">
              <a:buNone/>
            </a:pPr>
            <a:endParaRPr lang="en-US" dirty="0"/>
          </a:p>
        </p:txBody>
      </p:sp>
      <p:sp>
        <p:nvSpPr>
          <p:cNvPr id="18" name="Text 16"/>
          <p:cNvSpPr/>
          <p:nvPr/>
        </p:nvSpPr>
        <p:spPr>
          <a:xfrm>
            <a:off x="857250" y="3645991"/>
            <a:ext cx="19050" cy="974973"/>
          </a:xfrm>
          <a:custGeom>
            <a:avLst/>
            <a:gdLst/>
            <a:ahLst/>
            <a:cxnLst/>
            <a:rect l="l" t="t" r="r" b="b"/>
            <a:pathLst>
              <a:path w="19050" h="974973">
                <a:moveTo>
                  <a:pt x="0" y="43180"/>
                </a:moveTo>
                <a:lnTo>
                  <a:pt x="2381" y="29039"/>
                </a:lnTo>
                <a:lnTo>
                  <a:pt x="4763" y="23467"/>
                </a:lnTo>
                <a:lnTo>
                  <a:pt x="7144" y="19391"/>
                </a:lnTo>
                <a:lnTo>
                  <a:pt x="9525" y="16127"/>
                </a:lnTo>
                <a:lnTo>
                  <a:pt x="11906" y="13406"/>
                </a:lnTo>
                <a:lnTo>
                  <a:pt x="14288" y="11090"/>
                </a:lnTo>
                <a:lnTo>
                  <a:pt x="16669" y="9097"/>
                </a:lnTo>
                <a:lnTo>
                  <a:pt x="19050" y="7371"/>
                </a:lnTo>
                <a:lnTo>
                  <a:pt x="19050" y="967602"/>
                </a:lnTo>
                <a:lnTo>
                  <a:pt x="16669" y="965876"/>
                </a:lnTo>
                <a:lnTo>
                  <a:pt x="14288" y="963883"/>
                </a:lnTo>
                <a:lnTo>
                  <a:pt x="11906" y="961567"/>
                </a:lnTo>
                <a:lnTo>
                  <a:pt x="9525" y="958846"/>
                </a:lnTo>
                <a:lnTo>
                  <a:pt x="7144" y="955582"/>
                </a:lnTo>
                <a:lnTo>
                  <a:pt x="4763" y="951506"/>
                </a:lnTo>
                <a:lnTo>
                  <a:pt x="2381" y="945934"/>
                </a:lnTo>
                <a:lnTo>
                  <a:pt x="0" y="931793"/>
                </a:lnTo>
                <a:close/>
              </a:path>
            </a:pathLst>
          </a:custGeom>
          <a:solidFill>
            <a:srgbClr val="1A6FFF"/>
          </a:solidFill>
          <a:ln/>
        </p:spPr>
        <p:txBody>
          <a:bodyPr wrap="square" rtlCol="0" anchor="t"/>
          <a:lstStyle/>
          <a:p>
            <a:pPr indent="0" marL="0">
              <a:buNone/>
            </a:pPr>
            <a:endParaRPr lang="en-US" dirty="0"/>
          </a:p>
        </p:txBody>
      </p:sp>
      <p:sp>
        <p:nvSpPr>
          <p:cNvPr id="19" name="Text 17"/>
          <p:cNvSpPr/>
          <p:nvPr/>
        </p:nvSpPr>
        <p:spPr>
          <a:xfrm>
            <a:off x="1170831" y="3808512"/>
            <a:ext cx="465103" cy="85725"/>
          </a:xfrm>
          <a:prstGeom prst="rect">
            <a:avLst/>
          </a:prstGeom>
          <a:noFill/>
          <a:ln/>
        </p:spPr>
        <p:txBody>
          <a:bodyPr wrap="none" lIns="0" tIns="0" rIns="0" bIns="0" rtlCol="0" anchor="ctr"/>
          <a:lstStyle/>
          <a:p>
            <a:pPr algn="l" indent="0" marL="0">
              <a:buNone/>
            </a:pPr>
            <a:r>
              <a:rPr lang="en-US" sz="620" b="1" spc="136" kern="0" dirty="0">
                <a:solidFill>
                  <a:srgbClr val="1A6FFF"/>
                </a:solidFill>
                <a:latin typeface="Calibri" pitchFamily="34" charset="0"/>
                <a:ea typeface="Calibri" pitchFamily="34" charset="-122"/>
                <a:cs typeface="Calibri" pitchFamily="34" charset="-120"/>
              </a:rPr>
              <a:t>SEALED</a:t>
            </a:r>
            <a:endParaRPr lang="en-US" sz="620" dirty="0"/>
          </a:p>
        </p:txBody>
      </p:sp>
      <p:pic>
        <p:nvPicPr>
          <p:cNvPr id="20" name="Image 0" descr="preencoded.png">    </p:cNvPr>
          <p:cNvPicPr>
            <a:picLocks noChangeAspect="1"/>
          </p:cNvPicPr>
          <p:nvPr/>
        </p:nvPicPr>
        <p:blipFill>
          <a:blip r:embed="rId1">
            <a:alphaModFix amt="85000"/>
            <a:extLst>
              <a:ext uri="{96DAC541-7B7A-43D3-8B79-37D633B846F1}">
                <asvg:svgBlip xmlns:asvg="http://schemas.microsoft.com/office/drawing/2016/SVG/main" r:embed="rId2"/>
              </a:ext>
            </a:extLst>
          </a:blip>
          <a:stretch>
            <a:fillRect/>
          </a:stretch>
        </p:blipFill>
        <p:spPr>
          <a:xfrm>
            <a:off x="1007427" y="3777118"/>
            <a:ext cx="132588" cy="132588"/>
          </a:xfrm>
          <a:prstGeom prst="rect">
            <a:avLst/>
          </a:prstGeom>
        </p:spPr>
      </p:pic>
      <p:sp>
        <p:nvSpPr>
          <p:cNvPr id="21" name="Text 18"/>
          <p:cNvSpPr/>
          <p:nvPr/>
        </p:nvSpPr>
        <p:spPr>
          <a:xfrm>
            <a:off x="1650802" y="3854202"/>
            <a:ext cx="1420267" cy="7590"/>
          </a:xfrm>
          <a:prstGeom prst="rect">
            <a:avLst/>
          </a:prstGeom>
          <a:solidFill>
            <a:srgbClr val="1A6FFF">
              <a:alpha val="20000"/>
            </a:srgbClr>
          </a:solidFill>
          <a:ln/>
        </p:spPr>
        <p:txBody>
          <a:bodyPr wrap="none" rtlCol="0" anchor="t"/>
          <a:lstStyle/>
          <a:p>
            <a:pPr indent="0" marL="0">
              <a:buNone/>
            </a:pPr>
            <a:endParaRPr lang="en-US" dirty="0"/>
          </a:p>
        </p:txBody>
      </p:sp>
      <p:sp>
        <p:nvSpPr>
          <p:cNvPr id="22" name="Text 19"/>
          <p:cNvSpPr/>
          <p:nvPr/>
        </p:nvSpPr>
        <p:spPr>
          <a:xfrm>
            <a:off x="1033760" y="3987998"/>
            <a:ext cx="2078054" cy="335979"/>
          </a:xfrm>
          <a:prstGeom prst="rect">
            <a:avLst/>
          </a:prstGeom>
          <a:noFill/>
          <a:ln/>
        </p:spPr>
        <p:txBody>
          <a:bodyPr wrap="square" lIns="0" tIns="0" rIns="0" bIns="0" rtlCol="0" anchor="t"/>
          <a:lstStyle/>
          <a:p>
            <a:pPr algn="l" indent="0" marL="0">
              <a:lnSpc>
                <a:spcPts val="1260"/>
              </a:lnSpc>
              <a:buNone/>
            </a:pPr>
            <a:r>
              <a:rPr lang="en-US" sz="840" dirty="0">
                <a:solidFill>
                  <a:srgbClr val="8A9BBF"/>
                </a:solidFill>
                <a:latin typeface="Calibri" pitchFamily="34" charset="0"/>
                <a:ea typeface="Calibri" pitchFamily="34" charset="-122"/>
                <a:cs typeface="Calibri" pitchFamily="34" charset="-120"/>
              </a:rPr>
              <a:t>No probabilistic drift. No inference beyond verified constraint bounds.</a:t>
            </a:r>
            <a:endParaRPr lang="en-US" sz="840" dirty="0"/>
          </a:p>
        </p:txBody>
      </p:sp>
      <p:sp>
        <p:nvSpPr>
          <p:cNvPr id="23" name="Text 20"/>
          <p:cNvSpPr/>
          <p:nvPr/>
        </p:nvSpPr>
        <p:spPr>
          <a:xfrm>
            <a:off x="3381524" y="3645991"/>
            <a:ext cx="2380952" cy="974973"/>
          </a:xfrm>
          <a:prstGeom prst="roundRect">
            <a:avLst>
              <a:gd name="adj" fmla="val 4429"/>
            </a:avLst>
          </a:prstGeom>
          <a:solidFill>
            <a:srgbClr val="0A1020"/>
          </a:solidFill>
          <a:ln/>
          <a:effectLst>
            <a:outerShdw sx="100000" sy="100000" kx="0" ky="0" algn="bl" rotWithShape="0" blurRad="128270" dist="29210" dir="10800000">
              <a:srgbClr val="1a6fff">
                <a:alpha val="12000"/>
              </a:srgbClr>
            </a:outerShdw>
          </a:effectLst>
        </p:spPr>
        <p:txBody>
          <a:bodyPr wrap="square" rtlCol="0" anchor="t"/>
          <a:lstStyle/>
          <a:p>
            <a:pPr indent="0" marL="0">
              <a:buNone/>
            </a:pPr>
            <a:endParaRPr lang="en-US" dirty="0"/>
          </a:p>
        </p:txBody>
      </p:sp>
      <p:sp>
        <p:nvSpPr>
          <p:cNvPr id="24" name="Text 21"/>
          <p:cNvSpPr/>
          <p:nvPr/>
        </p:nvSpPr>
        <p:spPr>
          <a:xfrm>
            <a:off x="3381524" y="3645991"/>
            <a:ext cx="19050" cy="974973"/>
          </a:xfrm>
          <a:custGeom>
            <a:avLst/>
            <a:gdLst/>
            <a:ahLst/>
            <a:cxnLst/>
            <a:rect l="l" t="t" r="r" b="b"/>
            <a:pathLst>
              <a:path w="19050" h="974973">
                <a:moveTo>
                  <a:pt x="0" y="43180"/>
                </a:moveTo>
                <a:lnTo>
                  <a:pt x="2381" y="29039"/>
                </a:lnTo>
                <a:lnTo>
                  <a:pt x="4763" y="23467"/>
                </a:lnTo>
                <a:lnTo>
                  <a:pt x="7144" y="19391"/>
                </a:lnTo>
                <a:lnTo>
                  <a:pt x="9525" y="16127"/>
                </a:lnTo>
                <a:lnTo>
                  <a:pt x="11906" y="13406"/>
                </a:lnTo>
                <a:lnTo>
                  <a:pt x="14288" y="11090"/>
                </a:lnTo>
                <a:lnTo>
                  <a:pt x="16669" y="9097"/>
                </a:lnTo>
                <a:lnTo>
                  <a:pt x="19050" y="7371"/>
                </a:lnTo>
                <a:lnTo>
                  <a:pt x="19050" y="967602"/>
                </a:lnTo>
                <a:lnTo>
                  <a:pt x="16669" y="965876"/>
                </a:lnTo>
                <a:lnTo>
                  <a:pt x="14288" y="963883"/>
                </a:lnTo>
                <a:lnTo>
                  <a:pt x="11906" y="961567"/>
                </a:lnTo>
                <a:lnTo>
                  <a:pt x="9525" y="958846"/>
                </a:lnTo>
                <a:lnTo>
                  <a:pt x="7144" y="955582"/>
                </a:lnTo>
                <a:lnTo>
                  <a:pt x="4763" y="951506"/>
                </a:lnTo>
                <a:lnTo>
                  <a:pt x="2381" y="945934"/>
                </a:lnTo>
                <a:lnTo>
                  <a:pt x="0" y="931793"/>
                </a:lnTo>
                <a:close/>
              </a:path>
            </a:pathLst>
          </a:custGeom>
          <a:solidFill>
            <a:srgbClr val="1A6FFF"/>
          </a:solidFill>
          <a:ln/>
        </p:spPr>
        <p:txBody>
          <a:bodyPr wrap="square" rtlCol="0" anchor="t"/>
          <a:lstStyle/>
          <a:p>
            <a:pPr indent="0" marL="0">
              <a:buNone/>
            </a:pPr>
            <a:endParaRPr lang="en-US" dirty="0"/>
          </a:p>
        </p:txBody>
      </p:sp>
      <p:sp>
        <p:nvSpPr>
          <p:cNvPr id="25" name="Text 22"/>
          <p:cNvSpPr/>
          <p:nvPr/>
        </p:nvSpPr>
        <p:spPr>
          <a:xfrm>
            <a:off x="3695105" y="3808512"/>
            <a:ext cx="647149" cy="85725"/>
          </a:xfrm>
          <a:prstGeom prst="rect">
            <a:avLst/>
          </a:prstGeom>
          <a:noFill/>
          <a:ln/>
        </p:spPr>
        <p:txBody>
          <a:bodyPr wrap="none" lIns="0" tIns="0" rIns="0" bIns="0" rtlCol="0" anchor="ctr"/>
          <a:lstStyle/>
          <a:p>
            <a:pPr algn="l" indent="0" marL="0">
              <a:buNone/>
            </a:pPr>
            <a:r>
              <a:rPr lang="en-US" sz="620" b="1" spc="136" kern="0" dirty="0">
                <a:solidFill>
                  <a:srgbClr val="1A6FFF"/>
                </a:solidFill>
                <a:latin typeface="Calibri" pitchFamily="34" charset="0"/>
                <a:ea typeface="Calibri" pitchFamily="34" charset="-122"/>
                <a:cs typeface="Calibri" pitchFamily="34" charset="-120"/>
              </a:rPr>
              <a:t>GOVERNED</a:t>
            </a:r>
            <a:endParaRPr lang="en-US" sz="620" dirty="0"/>
          </a:p>
        </p:txBody>
      </p:sp>
      <p:pic>
        <p:nvPicPr>
          <p:cNvPr id="26" name="Image 1" descr="preencoded.png">    </p:cNvPr>
          <p:cNvPicPr>
            <a:picLocks noChangeAspect="1"/>
          </p:cNvPicPr>
          <p:nvPr/>
        </p:nvPicPr>
        <p:blipFill>
          <a:blip r:embed="rId3">
            <a:alphaModFix amt="85000"/>
            <a:extLst>
              <a:ext uri="{96DAC541-7B7A-43D3-8B79-37D633B846F1}">
                <asvg:svgBlip xmlns:asvg="http://schemas.microsoft.com/office/drawing/2016/SVG/main" r:embed="rId4"/>
              </a:ext>
            </a:extLst>
          </a:blip>
          <a:stretch>
            <a:fillRect/>
          </a:stretch>
        </p:blipFill>
        <p:spPr>
          <a:xfrm>
            <a:off x="3531700" y="3777118"/>
            <a:ext cx="132588" cy="132588"/>
          </a:xfrm>
          <a:prstGeom prst="rect">
            <a:avLst/>
          </a:prstGeom>
        </p:spPr>
      </p:pic>
      <p:sp>
        <p:nvSpPr>
          <p:cNvPr id="27" name="Text 23"/>
          <p:cNvSpPr/>
          <p:nvPr/>
        </p:nvSpPr>
        <p:spPr>
          <a:xfrm>
            <a:off x="4340572" y="3854202"/>
            <a:ext cx="1254919" cy="7590"/>
          </a:xfrm>
          <a:prstGeom prst="rect">
            <a:avLst/>
          </a:prstGeom>
          <a:solidFill>
            <a:srgbClr val="1A6FFF">
              <a:alpha val="20000"/>
            </a:srgbClr>
          </a:solidFill>
          <a:ln/>
        </p:spPr>
        <p:txBody>
          <a:bodyPr wrap="none" rtlCol="0" anchor="t"/>
          <a:lstStyle/>
          <a:p>
            <a:pPr indent="0" marL="0">
              <a:buNone/>
            </a:pPr>
            <a:endParaRPr lang="en-US" dirty="0"/>
          </a:p>
        </p:txBody>
      </p:sp>
      <p:sp>
        <p:nvSpPr>
          <p:cNvPr id="28" name="Text 24"/>
          <p:cNvSpPr/>
          <p:nvPr/>
        </p:nvSpPr>
        <p:spPr>
          <a:xfrm>
            <a:off x="3558034" y="3987998"/>
            <a:ext cx="2078206" cy="503969"/>
          </a:xfrm>
          <a:prstGeom prst="rect">
            <a:avLst/>
          </a:prstGeom>
          <a:noFill/>
          <a:ln/>
        </p:spPr>
        <p:txBody>
          <a:bodyPr wrap="square" lIns="0" tIns="0" rIns="0" bIns="0" rtlCol="0" anchor="t"/>
          <a:lstStyle/>
          <a:p>
            <a:pPr algn="l" indent="0" marL="0">
              <a:lnSpc>
                <a:spcPts val="1260"/>
              </a:lnSpc>
              <a:buNone/>
            </a:pPr>
            <a:r>
              <a:rPr lang="en-US" sz="840" dirty="0">
                <a:solidFill>
                  <a:srgbClr val="8A9BBF"/>
                </a:solidFill>
                <a:latin typeface="Calibri" pitchFamily="34" charset="0"/>
                <a:ea typeface="Calibri" pitchFamily="34" charset="-122"/>
                <a:cs typeface="Calibri" pitchFamily="34" charset="-120"/>
              </a:rPr>
              <a:t>Mathematics and physics set output bounds. Not heuristics. Not training weights.</a:t>
            </a:r>
            <a:endParaRPr lang="en-US" sz="840" dirty="0"/>
          </a:p>
        </p:txBody>
      </p:sp>
      <p:sp>
        <p:nvSpPr>
          <p:cNvPr id="29" name="Text 25"/>
          <p:cNvSpPr/>
          <p:nvPr/>
        </p:nvSpPr>
        <p:spPr>
          <a:xfrm>
            <a:off x="5905946" y="3645991"/>
            <a:ext cx="2380804" cy="974973"/>
          </a:xfrm>
          <a:prstGeom prst="roundRect">
            <a:avLst>
              <a:gd name="adj" fmla="val 4429"/>
            </a:avLst>
          </a:prstGeom>
          <a:solidFill>
            <a:srgbClr val="0A1020"/>
          </a:solidFill>
          <a:ln/>
          <a:effectLst>
            <a:outerShdw sx="100000" sy="100000" kx="0" ky="0" algn="bl" rotWithShape="0" blurRad="128270" dist="29210" dir="10800000">
              <a:srgbClr val="1a6fff">
                <a:alpha val="12000"/>
              </a:srgbClr>
            </a:outerShdw>
          </a:effectLst>
        </p:spPr>
        <p:txBody>
          <a:bodyPr wrap="square" rtlCol="0" anchor="t"/>
          <a:lstStyle/>
          <a:p>
            <a:pPr indent="0" marL="0">
              <a:buNone/>
            </a:pPr>
            <a:endParaRPr lang="en-US" dirty="0"/>
          </a:p>
        </p:txBody>
      </p:sp>
      <p:sp>
        <p:nvSpPr>
          <p:cNvPr id="30" name="Text 26"/>
          <p:cNvSpPr/>
          <p:nvPr/>
        </p:nvSpPr>
        <p:spPr>
          <a:xfrm>
            <a:off x="5905946" y="3645991"/>
            <a:ext cx="19050" cy="974973"/>
          </a:xfrm>
          <a:custGeom>
            <a:avLst/>
            <a:gdLst/>
            <a:ahLst/>
            <a:cxnLst/>
            <a:rect l="l" t="t" r="r" b="b"/>
            <a:pathLst>
              <a:path w="19050" h="974973">
                <a:moveTo>
                  <a:pt x="0" y="43180"/>
                </a:moveTo>
                <a:lnTo>
                  <a:pt x="2381" y="29039"/>
                </a:lnTo>
                <a:lnTo>
                  <a:pt x="4763" y="23467"/>
                </a:lnTo>
                <a:lnTo>
                  <a:pt x="7144" y="19391"/>
                </a:lnTo>
                <a:lnTo>
                  <a:pt x="9525" y="16127"/>
                </a:lnTo>
                <a:lnTo>
                  <a:pt x="11906" y="13406"/>
                </a:lnTo>
                <a:lnTo>
                  <a:pt x="14288" y="11090"/>
                </a:lnTo>
                <a:lnTo>
                  <a:pt x="16669" y="9097"/>
                </a:lnTo>
                <a:lnTo>
                  <a:pt x="19050" y="7371"/>
                </a:lnTo>
                <a:lnTo>
                  <a:pt x="19050" y="967602"/>
                </a:lnTo>
                <a:lnTo>
                  <a:pt x="16669" y="965876"/>
                </a:lnTo>
                <a:lnTo>
                  <a:pt x="14288" y="963883"/>
                </a:lnTo>
                <a:lnTo>
                  <a:pt x="11906" y="961567"/>
                </a:lnTo>
                <a:lnTo>
                  <a:pt x="9525" y="958846"/>
                </a:lnTo>
                <a:lnTo>
                  <a:pt x="7144" y="955582"/>
                </a:lnTo>
                <a:lnTo>
                  <a:pt x="4763" y="951506"/>
                </a:lnTo>
                <a:lnTo>
                  <a:pt x="2381" y="945934"/>
                </a:lnTo>
                <a:lnTo>
                  <a:pt x="0" y="931793"/>
                </a:lnTo>
                <a:close/>
              </a:path>
            </a:pathLst>
          </a:custGeom>
          <a:solidFill>
            <a:srgbClr val="1A6FFF"/>
          </a:solidFill>
          <a:ln/>
        </p:spPr>
        <p:txBody>
          <a:bodyPr wrap="square" rtlCol="0" anchor="t"/>
          <a:lstStyle/>
          <a:p>
            <a:pPr indent="0" marL="0">
              <a:buNone/>
            </a:pPr>
            <a:endParaRPr lang="en-US" dirty="0"/>
          </a:p>
        </p:txBody>
      </p:sp>
      <p:sp>
        <p:nvSpPr>
          <p:cNvPr id="31" name="Text 27"/>
          <p:cNvSpPr/>
          <p:nvPr/>
        </p:nvSpPr>
        <p:spPr>
          <a:xfrm>
            <a:off x="6219527" y="3808512"/>
            <a:ext cx="704448" cy="85725"/>
          </a:xfrm>
          <a:prstGeom prst="rect">
            <a:avLst/>
          </a:prstGeom>
          <a:noFill/>
          <a:ln/>
        </p:spPr>
        <p:txBody>
          <a:bodyPr wrap="none" lIns="0" tIns="0" rIns="0" bIns="0" rtlCol="0" anchor="ctr"/>
          <a:lstStyle/>
          <a:p>
            <a:pPr algn="l" indent="0" marL="0">
              <a:buNone/>
            </a:pPr>
            <a:r>
              <a:rPr lang="en-US" sz="620" b="1" spc="136" kern="0" dirty="0">
                <a:solidFill>
                  <a:srgbClr val="1A6FFF"/>
                </a:solidFill>
                <a:latin typeface="Calibri" pitchFamily="34" charset="0"/>
                <a:ea typeface="Calibri" pitchFamily="34" charset="-122"/>
                <a:cs typeface="Calibri" pitchFamily="34" charset="-120"/>
              </a:rPr>
              <a:t>VERIFIABLE</a:t>
            </a:r>
            <a:endParaRPr lang="en-US" sz="620" dirty="0"/>
          </a:p>
        </p:txBody>
      </p:sp>
      <p:pic>
        <p:nvPicPr>
          <p:cNvPr id="32" name="Image 2" descr="preencoded.png">    </p:cNvPr>
          <p:cNvPicPr>
            <a:picLocks noChangeAspect="1"/>
          </p:cNvPicPr>
          <p:nvPr/>
        </p:nvPicPr>
        <p:blipFill>
          <a:blip r:embed="rId5">
            <a:alphaModFix amt="85000"/>
            <a:extLst>
              <a:ext uri="{96DAC541-7B7A-43D3-8B79-37D633B846F1}">
                <asvg:svgBlip xmlns:asvg="http://schemas.microsoft.com/office/drawing/2016/SVG/main" r:embed="rId6"/>
              </a:ext>
            </a:extLst>
          </a:blip>
          <a:stretch>
            <a:fillRect/>
          </a:stretch>
        </p:blipFill>
        <p:spPr>
          <a:xfrm>
            <a:off x="6056123" y="3777118"/>
            <a:ext cx="132588" cy="132588"/>
          </a:xfrm>
          <a:prstGeom prst="rect">
            <a:avLst/>
          </a:prstGeom>
        </p:spPr>
      </p:pic>
      <p:sp>
        <p:nvSpPr>
          <p:cNvPr id="33" name="Text 28"/>
          <p:cNvSpPr/>
          <p:nvPr/>
        </p:nvSpPr>
        <p:spPr>
          <a:xfrm>
            <a:off x="6917085" y="3854202"/>
            <a:ext cx="1202680" cy="7590"/>
          </a:xfrm>
          <a:prstGeom prst="rect">
            <a:avLst/>
          </a:prstGeom>
          <a:solidFill>
            <a:srgbClr val="1A6FFF">
              <a:alpha val="20000"/>
            </a:srgbClr>
          </a:solidFill>
          <a:ln/>
        </p:spPr>
        <p:txBody>
          <a:bodyPr wrap="none" rtlCol="0" anchor="t"/>
          <a:lstStyle/>
          <a:p>
            <a:pPr indent="0" marL="0">
              <a:buNone/>
            </a:pPr>
            <a:endParaRPr lang="en-US" dirty="0"/>
          </a:p>
        </p:txBody>
      </p:sp>
      <p:sp>
        <p:nvSpPr>
          <p:cNvPr id="34" name="Text 29"/>
          <p:cNvSpPr/>
          <p:nvPr/>
        </p:nvSpPr>
        <p:spPr>
          <a:xfrm>
            <a:off x="6082457" y="3987998"/>
            <a:ext cx="2078054" cy="335979"/>
          </a:xfrm>
          <a:prstGeom prst="rect">
            <a:avLst/>
          </a:prstGeom>
          <a:noFill/>
          <a:ln/>
        </p:spPr>
        <p:txBody>
          <a:bodyPr wrap="square" lIns="0" tIns="0" rIns="0" bIns="0" rtlCol="0" anchor="t"/>
          <a:lstStyle/>
          <a:p>
            <a:pPr algn="l" indent="0" marL="0">
              <a:lnSpc>
                <a:spcPts val="1260"/>
              </a:lnSpc>
              <a:buNone/>
            </a:pPr>
            <a:r>
              <a:rPr lang="en-US" sz="840" dirty="0">
                <a:solidFill>
                  <a:srgbClr val="8A9BBF"/>
                </a:solidFill>
                <a:latin typeface="Calibri" pitchFamily="34" charset="0"/>
                <a:ea typeface="Calibri" pitchFamily="34" charset="-122"/>
                <a:cs typeface="Calibri" pitchFamily="34" charset="-120"/>
              </a:rPr>
              <a:t>Every output carries a proof chain. Auditable. Immutable. Demonstrable.</a:t>
            </a:r>
            <a:endParaRPr lang="en-US" sz="840" dirty="0"/>
          </a:p>
        </p:txBody>
      </p:sp>
      <p:sp>
        <p:nvSpPr>
          <p:cNvPr id="35" name="Text 30"/>
          <p:cNvSpPr/>
          <p:nvPr/>
        </p:nvSpPr>
        <p:spPr>
          <a:xfrm>
            <a:off x="3196017" y="4735264"/>
            <a:ext cx="2751817" cy="150465"/>
          </a:xfrm>
          <a:prstGeom prst="rect">
            <a:avLst/>
          </a:prstGeom>
          <a:noFill/>
          <a:ln/>
        </p:spPr>
        <p:txBody>
          <a:bodyPr wrap="none" lIns="0" tIns="0" rIns="0" bIns="0" rtlCol="0" anchor="t"/>
          <a:lstStyle/>
          <a:p>
            <a:pPr algn="ctr" indent="0" marL="0">
              <a:lnSpc>
                <a:spcPts val="1185"/>
              </a:lnSpc>
              <a:buNone/>
            </a:pPr>
            <a:r>
              <a:rPr lang="en-US" sz="790" b="1" spc="47" kern="0" dirty="0">
                <a:solidFill>
                  <a:srgbClr val="F0F4FF"/>
                </a:solidFill>
                <a:latin typeface="Calibri Light" pitchFamily="34" charset="0"/>
                <a:ea typeface="Calibri Light" pitchFamily="34" charset="-122"/>
                <a:cs typeface="Calibri Light" pitchFamily="34" charset="-120"/>
              </a:rPr>
              <a:t>DTOS defines this category.</a:t>
            </a:r>
            <a:pPr algn="ctr" indent="0" marL="0">
              <a:lnSpc>
                <a:spcPts val="1185"/>
              </a:lnSpc>
              <a:buNone/>
            </a:pPr>
            <a:r>
              <a:rPr lang="en-US" sz="790" spc="47" kern="0" dirty="0">
                <a:solidFill>
                  <a:srgbClr val="8A9BBF"/>
                </a:solidFill>
                <a:latin typeface="Calibri Light" pitchFamily="34" charset="0"/>
                <a:ea typeface="Calibri Light" pitchFamily="34" charset="-122"/>
                <a:cs typeface="Calibri Light" pitchFamily="34" charset="-120"/>
              </a:rPr>
              <a:t> · Pulse delivers it.</a:t>
            </a:r>
            <a:endParaRPr lang="en-US" sz="79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5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1A6FFF">
                  <a:alpha val="7000"/>
                </a:srgbClr>
              </a:gs>
              <a:gs pos="55000">
                <a:srgbClr val="000000">
                  <a:alpha val="0"/>
                </a:srgbClr>
              </a:gs>
            </a:gsLst>
            <a:path path="circle">
              <a:fillToRect l="85000" t="50000" r="15000" b="50000"/>
            </a:path>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1A6FFF">
                  <a:alpha val="4000"/>
                </a:srgbClr>
              </a:gs>
              <a:gs pos="40000">
                <a:srgbClr val="000000">
                  <a:alpha val="0"/>
                </a:srgbClr>
              </a:gs>
            </a:gsLst>
            <a:path path="circle">
              <a:fillToRect l="15000" t="50000" r="85000" b="50000"/>
            </a:path>
          </a:gradFill>
          <a:ln/>
        </p:spPr>
        <p:txBody>
          <a:bodyPr wrap="square" rtlCol="0" anchor="t"/>
          <a:lstStyle/>
          <a:p>
            <a:pPr indent="0" marL="0">
              <a:buNone/>
            </a:pPr>
            <a:endParaRPr lang="en-US" dirty="0"/>
          </a:p>
        </p:txBody>
      </p:sp>
      <p:sp>
        <p:nvSpPr>
          <p:cNvPr id="5" name="Text 3"/>
          <p:cNvSpPr/>
          <p:nvPr/>
        </p:nvSpPr>
        <p:spPr>
          <a:xfrm>
            <a:off x="876300" y="1045964"/>
            <a:ext cx="6028134" cy="863352"/>
          </a:xfrm>
          <a:prstGeom prst="roundRect">
            <a:avLst>
              <a:gd name="adj" fmla="val 6620"/>
            </a:avLst>
          </a:prstGeom>
          <a:gradFill rotWithShape="1">
            <a:gsLst>
              <a:gs pos="0">
                <a:srgbClr val="1A6FFF">
                  <a:alpha val="4000"/>
                </a:srgbClr>
              </a:gs>
              <a:gs pos="60000">
                <a:srgbClr val="000000">
                  <a:alpha val="0"/>
                </a:srgbClr>
              </a:gs>
            </a:gsLst>
            <a:lin ang="2700000" scaled="1"/>
          </a:gradFill>
          <a:ln/>
        </p:spPr>
        <p:txBody>
          <a:bodyPr wrap="square" rtlCol="0" anchor="t"/>
          <a:lstStyle/>
          <a:p>
            <a:pPr indent="0" marL="0">
              <a:buNone/>
            </a:pPr>
            <a:endParaRPr lang="en-US" dirty="0"/>
          </a:p>
        </p:txBody>
      </p:sp>
      <p:sp>
        <p:nvSpPr>
          <p:cNvPr id="6" name="Text 4"/>
          <p:cNvSpPr/>
          <p:nvPr/>
        </p:nvSpPr>
        <p:spPr>
          <a:xfrm>
            <a:off x="876300" y="1999357"/>
            <a:ext cx="6028134" cy="863500"/>
          </a:xfrm>
          <a:prstGeom prst="roundRect">
            <a:avLst>
              <a:gd name="adj" fmla="val 6618"/>
            </a:avLst>
          </a:prstGeom>
          <a:gradFill rotWithShape="1">
            <a:gsLst>
              <a:gs pos="0">
                <a:srgbClr val="1A6FFF">
                  <a:alpha val="4000"/>
                </a:srgbClr>
              </a:gs>
              <a:gs pos="60000">
                <a:srgbClr val="000000">
                  <a:alpha val="0"/>
                </a:srgbClr>
              </a:gs>
            </a:gsLst>
            <a:lin ang="2700000" scaled="1"/>
          </a:gradFill>
          <a:ln/>
        </p:spPr>
        <p:txBody>
          <a:bodyPr wrap="square" rtlCol="0" anchor="t"/>
          <a:lstStyle/>
          <a:p>
            <a:pPr indent="0" marL="0">
              <a:buNone/>
            </a:pPr>
            <a:endParaRPr lang="en-US" dirty="0"/>
          </a:p>
        </p:txBody>
      </p:sp>
      <p:sp>
        <p:nvSpPr>
          <p:cNvPr id="7" name="Text 5"/>
          <p:cNvSpPr/>
          <p:nvPr/>
        </p:nvSpPr>
        <p:spPr>
          <a:xfrm>
            <a:off x="876300" y="2952899"/>
            <a:ext cx="6028134" cy="863352"/>
          </a:xfrm>
          <a:prstGeom prst="roundRect">
            <a:avLst>
              <a:gd name="adj" fmla="val 6620"/>
            </a:avLst>
          </a:prstGeom>
          <a:gradFill rotWithShape="1">
            <a:gsLst>
              <a:gs pos="0">
                <a:srgbClr val="1A6FFF">
                  <a:alpha val="4000"/>
                </a:srgbClr>
              </a:gs>
              <a:gs pos="60000">
                <a:srgbClr val="000000">
                  <a:alpha val="0"/>
                </a:srgbClr>
              </a:gs>
            </a:gsLst>
            <a:lin ang="2700000" scaled="1"/>
          </a:gradFill>
          <a:ln/>
        </p:spPr>
        <p:txBody>
          <a:bodyPr wrap="square" rtlCol="0" anchor="t"/>
          <a:lstStyle/>
          <a:p>
            <a:pPr indent="0" marL="0">
              <a:buNone/>
            </a:pPr>
            <a:endParaRPr lang="en-US" dirty="0"/>
          </a:p>
        </p:txBody>
      </p:sp>
      <p:sp>
        <p:nvSpPr>
          <p:cNvPr id="8" name="Text 6"/>
          <p:cNvSpPr/>
          <p:nvPr/>
        </p:nvSpPr>
        <p:spPr>
          <a:xfrm>
            <a:off x="876300" y="3906292"/>
            <a:ext cx="6028134" cy="863352"/>
          </a:xfrm>
          <a:prstGeom prst="roundRect">
            <a:avLst>
              <a:gd name="adj" fmla="val 6620"/>
            </a:avLst>
          </a:prstGeom>
          <a:gradFill rotWithShape="1">
            <a:gsLst>
              <a:gs pos="0">
                <a:srgbClr val="1A6FFF">
                  <a:alpha val="4000"/>
                </a:srgbClr>
              </a:gs>
              <a:gs pos="60000">
                <a:srgbClr val="000000">
                  <a:alpha val="0"/>
                </a:srgbClr>
              </a:gs>
            </a:gsLst>
            <a:lin ang="2700000" scaled="1"/>
          </a:gradFill>
          <a:ln/>
        </p:spPr>
        <p:txBody>
          <a:bodyPr wrap="square" rtlCol="0" anchor="t"/>
          <a:lstStyle/>
          <a:p>
            <a:pPr indent="0" marL="0">
              <a:buNone/>
            </a:pPr>
            <a:endParaRPr lang="en-US" dirty="0"/>
          </a:p>
        </p:txBody>
      </p:sp>
      <p:sp>
        <p:nvSpPr>
          <p:cNvPr id="9" name="Text 7"/>
          <p:cNvSpPr/>
          <p:nvPr/>
        </p:nvSpPr>
        <p:spPr>
          <a:xfrm>
            <a:off x="1033760" y="4020592"/>
            <a:ext cx="314920" cy="314920"/>
          </a:xfrm>
          <a:prstGeom prst="roundRect">
            <a:avLst>
              <a:gd name="adj" fmla="val 22584"/>
            </a:avLst>
          </a:prstGeom>
          <a:solidFill>
            <a:srgbClr val="1A6FFF">
              <a:alpha val="18000"/>
            </a:srgbClr>
          </a:solidFill>
          <a:ln w="9525">
            <a:solidFill>
              <a:srgbClr val="1A6FFF">
                <a:alpha val="40000"/>
              </a:srgbClr>
            </a:solidFill>
          </a:ln>
        </p:spPr>
        <p:txBody>
          <a:bodyPr wrap="square" rtlCol="0" anchor="t"/>
          <a:lstStyle/>
          <a:p>
            <a:pPr indent="0" marL="0">
              <a:buNone/>
            </a:pPr>
            <a:endParaRPr lang="en-US" dirty="0"/>
          </a:p>
        </p:txBody>
      </p:sp>
      <p:pic>
        <p:nvPicPr>
          <p:cNvPr id="10"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21718" y="4118967"/>
            <a:ext cx="139005" cy="118021"/>
          </a:xfrm>
          <a:prstGeom prst="rect">
            <a:avLst/>
          </a:prstGeom>
        </p:spPr>
      </p:pic>
      <p:sp>
        <p:nvSpPr>
          <p:cNvPr id="11" name="Text 8"/>
          <p:cNvSpPr/>
          <p:nvPr/>
        </p:nvSpPr>
        <p:spPr>
          <a:xfrm>
            <a:off x="1036588" y="4392513"/>
            <a:ext cx="340191" cy="118021"/>
          </a:xfrm>
          <a:prstGeom prst="rect">
            <a:avLst/>
          </a:prstGeom>
          <a:noFill/>
          <a:ln/>
        </p:spPr>
        <p:txBody>
          <a:bodyPr wrap="none" lIns="0" tIns="0" rIns="0" bIns="0" rtlCol="0" anchor="t"/>
          <a:lstStyle/>
          <a:p>
            <a:pPr algn="l" indent="0" marL="0">
              <a:lnSpc>
                <a:spcPts val="930"/>
              </a:lnSpc>
              <a:buNone/>
            </a:pPr>
            <a:r>
              <a:rPr lang="en-US" sz="620" b="1" spc="74" kern="0" dirty="0">
                <a:solidFill>
                  <a:srgbClr val="1A6FFF">
                    <a:alpha val="80000"/>
                  </a:srgbClr>
                </a:solidFill>
                <a:latin typeface="Calibri Light" pitchFamily="34" charset="0"/>
                <a:ea typeface="Calibri Light" pitchFamily="34" charset="-122"/>
                <a:cs typeface="Calibri Light" pitchFamily="34" charset="-120"/>
              </a:rPr>
              <a:t>PULSE</a:t>
            </a:r>
            <a:endParaRPr lang="en-US" sz="620" dirty="0"/>
          </a:p>
        </p:txBody>
      </p:sp>
      <p:sp>
        <p:nvSpPr>
          <p:cNvPr id="12" name="Text 9"/>
          <p:cNvSpPr/>
          <p:nvPr/>
        </p:nvSpPr>
        <p:spPr>
          <a:xfrm>
            <a:off x="1476821" y="4020592"/>
            <a:ext cx="5797168" cy="146149"/>
          </a:xfrm>
          <a:prstGeom prst="rect">
            <a:avLst/>
          </a:prstGeom>
          <a:noFill/>
          <a:ln/>
        </p:spPr>
        <p:txBody>
          <a:bodyPr wrap="none" lIns="0" tIns="0" rIns="0" bIns="0" rtlCol="0" anchor="t"/>
          <a:lstStyle/>
          <a:p>
            <a:pPr algn="l" indent="0" marL="0">
              <a:lnSpc>
                <a:spcPts val="1152"/>
              </a:lnSpc>
              <a:spcAft>
                <a:spcPts val="280"/>
              </a:spcAft>
              <a:buNone/>
            </a:pPr>
            <a:r>
              <a:rPr lang="en-US" sz="960" b="1" spc="10" kern="0" dirty="0">
                <a:solidFill>
                  <a:srgbClr val="F0F4FF"/>
                </a:solidFill>
                <a:latin typeface="Calibri Light" pitchFamily="34" charset="0"/>
                <a:ea typeface="Calibri Light" pitchFamily="34" charset="-122"/>
                <a:cs typeface="Calibri Light" pitchFamily="34" charset="-120"/>
              </a:rPr>
              <a:t>Pulse — Enterprise Delivery Layer</a:t>
            </a:r>
            <a:endParaRPr lang="en-US" sz="960" dirty="0"/>
          </a:p>
        </p:txBody>
      </p:sp>
      <p:sp>
        <p:nvSpPr>
          <p:cNvPr id="13" name="Text 10"/>
          <p:cNvSpPr/>
          <p:nvPr/>
        </p:nvSpPr>
        <p:spPr>
          <a:xfrm>
            <a:off x="1476821" y="4202162"/>
            <a:ext cx="5375556" cy="314102"/>
          </a:xfrm>
          <a:prstGeom prst="rect">
            <a:avLst/>
          </a:prstGeom>
          <a:noFill/>
          <a:ln/>
        </p:spPr>
        <p:txBody>
          <a:bodyPr wrap="square" lIns="0" tIns="0" rIns="0" bIns="0" rtlCol="0" anchor="t"/>
          <a:lstStyle/>
          <a:p>
            <a:pPr algn="l" indent="0" marL="0">
              <a:lnSpc>
                <a:spcPts val="1178"/>
              </a:lnSpc>
              <a:buNone/>
            </a:pPr>
            <a:r>
              <a:rPr lang="en-US" sz="760" dirty="0">
                <a:solidFill>
                  <a:srgbClr val="8A9BBF"/>
                </a:solidFill>
                <a:latin typeface="Calibri" pitchFamily="34" charset="0"/>
                <a:ea typeface="Calibri" pitchFamily="34" charset="-122"/>
                <a:cs typeface="Calibri" pitchFamily="34" charset="-120"/>
              </a:rPr>
              <a:t>Verified outputs reach the enterprise via structured API, governance dashboard, and audit-native logs. Every response carries a verification signature and proof chain reference.</a:t>
            </a:r>
            <a:endParaRPr lang="en-US" sz="760" dirty="0"/>
          </a:p>
        </p:txBody>
      </p:sp>
      <p:sp>
        <p:nvSpPr>
          <p:cNvPr id="14" name="Text 11"/>
          <p:cNvSpPr/>
          <p:nvPr/>
        </p:nvSpPr>
        <p:spPr>
          <a:xfrm>
            <a:off x="593080" y="1107579"/>
            <a:ext cx="128141" cy="128141"/>
          </a:xfrm>
          <a:prstGeom prst="ellipse">
            <a:avLst/>
          </a:prstGeom>
          <a:solidFill>
            <a:srgbClr val="1A6FFF"/>
          </a:solidFill>
          <a:ln w="9525">
            <a:solidFill>
              <a:srgbClr val="1A6FFF">
                <a:alpha val="40000"/>
              </a:srgbClr>
            </a:solidFill>
          </a:ln>
          <a:effectLst>
            <a:outerShdw sx="100000" sy="100000" kx="0" ky="0" algn="bl" rotWithShape="0" blurRad="86360" dist="50800" dir="16200000">
              <a:srgbClr val="1a6fff">
                <a:alpha val="70000"/>
              </a:srgbClr>
            </a:outerShdw>
          </a:effectLst>
        </p:spPr>
        <p:txBody>
          <a:bodyPr wrap="none" rtlCol="0" anchor="t"/>
          <a:lstStyle/>
          <a:p>
            <a:pPr indent="0" marL="0">
              <a:buNone/>
            </a:pPr>
            <a:endParaRPr lang="en-US" dirty="0"/>
          </a:p>
        </p:txBody>
      </p:sp>
      <p:sp>
        <p:nvSpPr>
          <p:cNvPr id="15" name="Text 12"/>
          <p:cNvSpPr/>
          <p:nvPr/>
        </p:nvSpPr>
        <p:spPr>
          <a:xfrm>
            <a:off x="593080" y="2288679"/>
            <a:ext cx="128141" cy="128141"/>
          </a:xfrm>
          <a:prstGeom prst="ellipse">
            <a:avLst/>
          </a:prstGeom>
          <a:solidFill>
            <a:srgbClr val="1A6FFF"/>
          </a:solidFill>
          <a:ln w="9525">
            <a:solidFill>
              <a:srgbClr val="1A6FFF">
                <a:alpha val="40000"/>
              </a:srgbClr>
            </a:solidFill>
          </a:ln>
          <a:effectLst>
            <a:outerShdw sx="100000" sy="100000" kx="0" ky="0" algn="bl" rotWithShape="0" blurRad="86360" dist="50800" dir="16200000">
              <a:srgbClr val="1a6fff">
                <a:alpha val="70000"/>
              </a:srgbClr>
            </a:outerShdw>
          </a:effectLst>
        </p:spPr>
        <p:txBody>
          <a:bodyPr wrap="none" rtlCol="0" anchor="t"/>
          <a:lstStyle/>
          <a:p>
            <a:pPr indent="0" marL="0">
              <a:buNone/>
            </a:pPr>
            <a:endParaRPr lang="en-US" dirty="0"/>
          </a:p>
        </p:txBody>
      </p:sp>
      <p:sp>
        <p:nvSpPr>
          <p:cNvPr id="16" name="Text 13"/>
          <p:cNvSpPr/>
          <p:nvPr/>
        </p:nvSpPr>
        <p:spPr>
          <a:xfrm>
            <a:off x="593080" y="3469928"/>
            <a:ext cx="128141" cy="128141"/>
          </a:xfrm>
          <a:prstGeom prst="ellipse">
            <a:avLst/>
          </a:prstGeom>
          <a:solidFill>
            <a:srgbClr val="1A6FFF"/>
          </a:solidFill>
          <a:ln w="9525">
            <a:solidFill>
              <a:srgbClr val="1A6FFF">
                <a:alpha val="40000"/>
              </a:srgbClr>
            </a:solidFill>
          </a:ln>
          <a:effectLst>
            <a:outerShdw sx="100000" sy="100000" kx="0" ky="0" algn="bl" rotWithShape="0" blurRad="86360" dist="50800" dir="16200000">
              <a:srgbClr val="1a6fff">
                <a:alpha val="70000"/>
              </a:srgbClr>
            </a:outerShdw>
          </a:effectLst>
        </p:spPr>
        <p:txBody>
          <a:bodyPr wrap="none" rtlCol="0" anchor="t"/>
          <a:lstStyle/>
          <a:p>
            <a:pPr indent="0" marL="0">
              <a:buNone/>
            </a:pPr>
            <a:endParaRPr lang="en-US" dirty="0"/>
          </a:p>
        </p:txBody>
      </p:sp>
      <p:sp>
        <p:nvSpPr>
          <p:cNvPr id="17" name="Text 14"/>
          <p:cNvSpPr/>
          <p:nvPr/>
        </p:nvSpPr>
        <p:spPr>
          <a:xfrm>
            <a:off x="593080" y="4651028"/>
            <a:ext cx="128141" cy="128141"/>
          </a:xfrm>
          <a:prstGeom prst="ellipse">
            <a:avLst/>
          </a:prstGeom>
          <a:solidFill>
            <a:srgbClr val="1A6FFF"/>
          </a:solidFill>
          <a:ln w="9525">
            <a:solidFill>
              <a:srgbClr val="1A6FFF">
                <a:alpha val="40000"/>
              </a:srgbClr>
            </a:solidFill>
          </a:ln>
          <a:effectLst>
            <a:outerShdw sx="100000" sy="100000" kx="0" ky="0" algn="bl" rotWithShape="0" blurRad="86360" dist="50800" dir="16200000">
              <a:srgbClr val="1a6fff">
                <a:alpha val="70000"/>
              </a:srgbClr>
            </a:outerShdw>
          </a:effectLst>
        </p:spPr>
        <p:txBody>
          <a:bodyPr wrap="none" rtlCol="0" anchor="t"/>
          <a:lstStyle/>
          <a:p>
            <a:pPr indent="0" marL="0">
              <a:buNone/>
            </a:pPr>
            <a:endParaRPr lang="en-US" dirty="0"/>
          </a:p>
        </p:txBody>
      </p:sp>
      <p:sp>
        <p:nvSpPr>
          <p:cNvPr id="18" name="Text 15"/>
          <p:cNvSpPr/>
          <p:nvPr/>
        </p:nvSpPr>
        <p:spPr>
          <a:xfrm>
            <a:off x="457200" y="285750"/>
            <a:ext cx="5461504" cy="246757"/>
          </a:xfrm>
          <a:prstGeom prst="rect">
            <a:avLst/>
          </a:prstGeom>
          <a:noFill/>
          <a:ln/>
        </p:spPr>
        <p:txBody>
          <a:bodyPr wrap="none" lIns="0" tIns="0" rIns="0" bIns="0" rtlCol="0" anchor="t"/>
          <a:lstStyle/>
          <a:p>
            <a:pPr algn="l" indent="0" marL="0">
              <a:lnSpc>
                <a:spcPts val="1943"/>
              </a:lnSpc>
              <a:spcAft>
                <a:spcPts val="340"/>
              </a:spcAft>
              <a:buNone/>
            </a:pPr>
            <a:r>
              <a:rPr lang="en-US" sz="1690" spc="34" kern="0" dirty="0">
                <a:solidFill>
                  <a:srgbClr val="F0F4FF"/>
                </a:solidFill>
                <a:latin typeface="Calibri Light" pitchFamily="34" charset="0"/>
                <a:ea typeface="Calibri Light" pitchFamily="34" charset="-122"/>
                <a:cs typeface="Calibri Light" pitchFamily="34" charset="-120"/>
              </a:rPr>
              <a:t>DTOS — The Deterministic Trust Operating System</a:t>
            </a:r>
            <a:endParaRPr lang="en-US" sz="1690" dirty="0"/>
          </a:p>
        </p:txBody>
      </p:sp>
      <p:sp>
        <p:nvSpPr>
          <p:cNvPr id="19" name="Text 16"/>
          <p:cNvSpPr/>
          <p:nvPr/>
        </p:nvSpPr>
        <p:spPr>
          <a:xfrm>
            <a:off x="457200" y="575667"/>
            <a:ext cx="5614630" cy="159990"/>
          </a:xfrm>
          <a:prstGeom prst="rect">
            <a:avLst/>
          </a:prstGeom>
          <a:noFill/>
          <a:ln/>
        </p:spPr>
        <p:txBody>
          <a:bodyPr wrap="none" lIns="0" tIns="0" rIns="0" bIns="0" rtlCol="0" anchor="t"/>
          <a:lstStyle/>
          <a:p>
            <a:pPr algn="l" indent="0" marL="0">
              <a:lnSpc>
                <a:spcPts val="1260"/>
              </a:lnSpc>
              <a:buNone/>
            </a:pPr>
            <a:r>
              <a:rPr lang="en-US" sz="840" spc="34" kern="0" dirty="0">
                <a:solidFill>
                  <a:srgbClr val="1A6FFF"/>
                </a:solidFill>
                <a:latin typeface="Calibri" pitchFamily="34" charset="0"/>
                <a:ea typeface="Calibri" pitchFamily="34" charset="-122"/>
                <a:cs typeface="Calibri" pitchFamily="34" charset="-120"/>
              </a:rPr>
              <a:t>Four integrated layers. One architectural guarantee.</a:t>
            </a:r>
            <a:endParaRPr lang="en-US" sz="840" dirty="0"/>
          </a:p>
        </p:txBody>
      </p:sp>
      <p:sp>
        <p:nvSpPr>
          <p:cNvPr id="20" name="Text 17"/>
          <p:cNvSpPr/>
          <p:nvPr/>
        </p:nvSpPr>
        <p:spPr>
          <a:xfrm>
            <a:off x="457200" y="821978"/>
            <a:ext cx="372070" cy="13841"/>
          </a:xfrm>
          <a:prstGeom prst="roundRect">
            <a:avLst>
              <a:gd name="adj" fmla="val 100932"/>
            </a:avLst>
          </a:prstGeom>
          <a:solidFill>
            <a:srgbClr val="1A6FFF"/>
          </a:solidFill>
          <a:ln/>
          <a:effectLst>
            <a:outerShdw sx="100000" sy="100000" kx="0" ky="0" algn="bl" rotWithShape="0" blurRad="57150" dist="50800" dir="16200000">
              <a:srgbClr val="1a6fff">
                <a:alpha val="60000"/>
              </a:srgbClr>
            </a:outerShdw>
          </a:effectLst>
        </p:spPr>
        <p:txBody>
          <a:bodyPr wrap="none" rtlCol="0" anchor="t"/>
          <a:lstStyle/>
          <a:p>
            <a:pPr indent="0" marL="0">
              <a:buNone/>
            </a:pPr>
            <a:endParaRPr lang="en-US" dirty="0"/>
          </a:p>
        </p:txBody>
      </p:sp>
      <p:sp>
        <p:nvSpPr>
          <p:cNvPr id="21" name="Text 18"/>
          <p:cNvSpPr/>
          <p:nvPr/>
        </p:nvSpPr>
        <p:spPr>
          <a:xfrm>
            <a:off x="6809929" y="314920"/>
            <a:ext cx="1914409" cy="196602"/>
          </a:xfrm>
          <a:prstGeom prst="roundRect">
            <a:avLst>
              <a:gd name="adj" fmla="val 14857"/>
            </a:avLst>
          </a:prstGeom>
          <a:noFill/>
          <a:ln w="9525">
            <a:solidFill>
              <a:srgbClr val="1A6FFF">
                <a:alpha val="40000"/>
              </a:srgbClr>
            </a:solidFill>
          </a:ln>
        </p:spPr>
        <p:txBody>
          <a:bodyPr wrap="none" lIns="86360" tIns="35560" rIns="86360" bIns="35560" rtlCol="0" anchor="t"/>
          <a:lstStyle/>
          <a:p>
            <a:pPr algn="l" indent="0" marL="0">
              <a:buNone/>
            </a:pPr>
            <a:r>
              <a:rPr lang="en-US" sz="560" b="1" spc="78" kern="0" dirty="0">
                <a:solidFill>
                  <a:srgbClr val="1A6FFF"/>
                </a:solidFill>
                <a:latin typeface="Calibri" pitchFamily="34" charset="0"/>
                <a:ea typeface="Calibri" pitchFamily="34" charset="-122"/>
                <a:cs typeface="Calibri" pitchFamily="34" charset="-120"/>
              </a:rPr>
              <a:t>DTOS ARCHITECTURE — LAYER STACK</a:t>
            </a:r>
            <a:endParaRPr lang="en-US" sz="560" dirty="0"/>
          </a:p>
        </p:txBody>
      </p:sp>
      <p:sp>
        <p:nvSpPr>
          <p:cNvPr id="22" name="Text 19"/>
          <p:cNvSpPr/>
          <p:nvPr/>
        </p:nvSpPr>
        <p:spPr>
          <a:xfrm>
            <a:off x="650304" y="1207889"/>
            <a:ext cx="13841" cy="3370659"/>
          </a:xfrm>
          <a:prstGeom prst="rect">
            <a:avLst/>
          </a:prstGeom>
          <a:gradFill rotWithShape="1">
            <a:gsLst>
              <a:gs pos="0">
                <a:srgbClr val="1A6FFF">
                  <a:alpha val="60000"/>
                </a:srgbClr>
              </a:gs>
              <a:gs pos="33333">
                <a:srgbClr val="1A6FFF">
                  <a:alpha val="60000"/>
                </a:srgbClr>
              </a:gs>
              <a:gs pos="66667">
                <a:srgbClr val="000000">
                  <a:alpha val="0"/>
                </a:srgbClr>
              </a:gs>
              <a:gs pos="100000">
                <a:srgbClr val="000000">
                  <a:alpha val="0"/>
                </a:srgbClr>
              </a:gs>
            </a:gsLst>
            <a:lin ang="5400000" scaled="1"/>
          </a:gradFill>
          <a:ln/>
        </p:spPr>
        <p:txBody>
          <a:bodyPr wrap="square" rtlCol="0" anchor="t"/>
          <a:lstStyle/>
          <a:p>
            <a:pPr indent="0" marL="0">
              <a:buNone/>
            </a:pPr>
            <a:endParaRPr lang="en-US" dirty="0"/>
          </a:p>
        </p:txBody>
      </p:sp>
      <p:sp>
        <p:nvSpPr>
          <p:cNvPr id="23" name="Text 20"/>
          <p:cNvSpPr/>
          <p:nvPr/>
        </p:nvSpPr>
        <p:spPr>
          <a:xfrm>
            <a:off x="857250" y="1036439"/>
            <a:ext cx="6056709" cy="882402"/>
          </a:xfrm>
          <a:prstGeom prst="roundRect">
            <a:avLst>
              <a:gd name="adj" fmla="val 6477"/>
            </a:avLst>
          </a:prstGeom>
          <a:solidFill>
            <a:srgbClr val="0D1426"/>
          </a:solidFill>
          <a:ln/>
        </p:spPr>
        <p:txBody>
          <a:bodyPr wrap="square" rtlCol="0" anchor="t"/>
          <a:lstStyle/>
          <a:p>
            <a:pPr indent="0" marL="0">
              <a:buNone/>
            </a:pPr>
            <a:endParaRPr lang="en-US" dirty="0"/>
          </a:p>
        </p:txBody>
      </p:sp>
      <p:sp>
        <p:nvSpPr>
          <p:cNvPr id="24" name="Text 21"/>
          <p:cNvSpPr/>
          <p:nvPr/>
        </p:nvSpPr>
        <p:spPr>
          <a:xfrm>
            <a:off x="857250" y="1036439"/>
            <a:ext cx="19050" cy="882402"/>
          </a:xfrm>
          <a:custGeom>
            <a:avLst/>
            <a:gdLst/>
            <a:ahLst/>
            <a:cxnLst/>
            <a:rect l="l" t="t" r="r" b="b"/>
            <a:pathLst>
              <a:path w="19050" h="882402">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867849"/>
                </a:lnTo>
                <a:lnTo>
                  <a:pt x="16669" y="865593"/>
                </a:lnTo>
                <a:lnTo>
                  <a:pt x="14288" y="863053"/>
                </a:lnTo>
                <a:lnTo>
                  <a:pt x="11906" y="860168"/>
                </a:lnTo>
                <a:lnTo>
                  <a:pt x="9525" y="856843"/>
                </a:lnTo>
                <a:lnTo>
                  <a:pt x="7144" y="852920"/>
                </a:lnTo>
                <a:lnTo>
                  <a:pt x="4763" y="848092"/>
                </a:lnTo>
                <a:lnTo>
                  <a:pt x="2381" y="841577"/>
                </a:lnTo>
                <a:lnTo>
                  <a:pt x="0" y="825252"/>
                </a:lnTo>
                <a:close/>
              </a:path>
            </a:pathLst>
          </a:custGeom>
          <a:solidFill>
            <a:srgbClr val="1A6FFF"/>
          </a:solidFill>
          <a:ln/>
        </p:spPr>
        <p:txBody>
          <a:bodyPr wrap="square" rtlCol="0" anchor="t"/>
          <a:lstStyle/>
          <a:p>
            <a:pPr indent="0" marL="0">
              <a:buNone/>
            </a:pPr>
            <a:endParaRPr lang="en-US" dirty="0"/>
          </a:p>
        </p:txBody>
      </p:sp>
      <p:sp>
        <p:nvSpPr>
          <p:cNvPr id="25" name="Text 22"/>
          <p:cNvSpPr/>
          <p:nvPr/>
        </p:nvSpPr>
        <p:spPr>
          <a:xfrm>
            <a:off x="1098203" y="1160264"/>
            <a:ext cx="314920" cy="314920"/>
          </a:xfrm>
          <a:prstGeom prst="roundRect">
            <a:avLst>
              <a:gd name="adj" fmla="val 22584"/>
            </a:avLst>
          </a:prstGeom>
          <a:solidFill>
            <a:srgbClr val="1A6FFF">
              <a:alpha val="12000"/>
            </a:srgbClr>
          </a:solidFill>
          <a:ln w="9525">
            <a:solidFill>
              <a:srgbClr val="1A6FFF">
                <a:alpha val="25000"/>
              </a:srgbClr>
            </a:solidFill>
          </a:ln>
        </p:spPr>
        <p:txBody>
          <a:bodyPr wrap="square" rtlCol="0" anchor="t"/>
          <a:lstStyle/>
          <a:p>
            <a:pPr indent="0" marL="0">
              <a:buNone/>
            </a:pPr>
            <a:endParaRPr lang="en-US" dirty="0"/>
          </a:p>
        </p:txBody>
      </p:sp>
      <p:pic>
        <p:nvPicPr>
          <p:cNvPr id="2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6160" y="1248221"/>
            <a:ext cx="139005" cy="139005"/>
          </a:xfrm>
          <a:prstGeom prst="rect">
            <a:avLst/>
          </a:prstGeom>
        </p:spPr>
      </p:pic>
      <p:sp>
        <p:nvSpPr>
          <p:cNvPr id="27" name="Text 23"/>
          <p:cNvSpPr/>
          <p:nvPr/>
        </p:nvSpPr>
        <p:spPr>
          <a:xfrm>
            <a:off x="1033760" y="1532186"/>
            <a:ext cx="488350" cy="118021"/>
          </a:xfrm>
          <a:prstGeom prst="rect">
            <a:avLst/>
          </a:prstGeom>
          <a:noFill/>
          <a:ln/>
        </p:spPr>
        <p:txBody>
          <a:bodyPr wrap="none" lIns="0" tIns="0" rIns="0" bIns="0" rtlCol="0" anchor="t"/>
          <a:lstStyle/>
          <a:p>
            <a:pPr algn="l" indent="0" marL="0">
              <a:lnSpc>
                <a:spcPts val="930"/>
              </a:lnSpc>
              <a:buNone/>
            </a:pPr>
            <a:r>
              <a:rPr lang="en-US" sz="620" b="1" spc="74" kern="0" dirty="0">
                <a:solidFill>
                  <a:srgbClr val="1A6FFF">
                    <a:alpha val="80000"/>
                  </a:srgbClr>
                </a:solidFill>
                <a:latin typeface="Calibri Light" pitchFamily="34" charset="0"/>
                <a:ea typeface="Calibri Light" pitchFamily="34" charset="-122"/>
                <a:cs typeface="Calibri Light" pitchFamily="34" charset="-120"/>
              </a:rPr>
              <a:t>LAYER 01</a:t>
            </a:r>
            <a:endParaRPr lang="en-US" sz="620" dirty="0"/>
          </a:p>
        </p:txBody>
      </p:sp>
      <p:sp>
        <p:nvSpPr>
          <p:cNvPr id="28" name="Text 24"/>
          <p:cNvSpPr/>
          <p:nvPr/>
        </p:nvSpPr>
        <p:spPr>
          <a:xfrm>
            <a:off x="1605855" y="1160264"/>
            <a:ext cx="5655231" cy="146149"/>
          </a:xfrm>
          <a:prstGeom prst="rect">
            <a:avLst/>
          </a:prstGeom>
          <a:noFill/>
          <a:ln/>
        </p:spPr>
        <p:txBody>
          <a:bodyPr wrap="none" lIns="0" tIns="0" rIns="0" bIns="0" rtlCol="0" anchor="t"/>
          <a:lstStyle/>
          <a:p>
            <a:pPr algn="l" indent="0" marL="0">
              <a:lnSpc>
                <a:spcPts val="1152"/>
              </a:lnSpc>
              <a:spcAft>
                <a:spcPts val="280"/>
              </a:spcAft>
              <a:buNone/>
            </a:pPr>
            <a:r>
              <a:rPr lang="en-US" sz="960" b="1" spc="10" kern="0" dirty="0">
                <a:solidFill>
                  <a:srgbClr val="F0F4FF"/>
                </a:solidFill>
                <a:latin typeface="Calibri Light" pitchFamily="34" charset="0"/>
                <a:ea typeface="Calibri Light" pitchFamily="34" charset="-122"/>
                <a:cs typeface="Calibri Light" pitchFamily="34" charset="-120"/>
              </a:rPr>
              <a:t>Mathematical Governance Engine</a:t>
            </a:r>
            <a:endParaRPr lang="en-US" sz="960" dirty="0"/>
          </a:p>
        </p:txBody>
      </p:sp>
      <p:sp>
        <p:nvSpPr>
          <p:cNvPr id="29" name="Text 25"/>
          <p:cNvSpPr/>
          <p:nvPr/>
        </p:nvSpPr>
        <p:spPr>
          <a:xfrm>
            <a:off x="1605855" y="1341834"/>
            <a:ext cx="5243941" cy="314102"/>
          </a:xfrm>
          <a:prstGeom prst="rect">
            <a:avLst/>
          </a:prstGeom>
          <a:noFill/>
          <a:ln/>
        </p:spPr>
        <p:txBody>
          <a:bodyPr wrap="square" lIns="0" tIns="0" rIns="0" bIns="0" rtlCol="0" anchor="t"/>
          <a:lstStyle/>
          <a:p>
            <a:pPr algn="l" indent="0" marL="0">
              <a:lnSpc>
                <a:spcPts val="1178"/>
              </a:lnSpc>
              <a:buNone/>
            </a:pPr>
            <a:r>
              <a:rPr lang="en-US" sz="760" dirty="0">
                <a:solidFill>
                  <a:srgbClr val="8A9BBF"/>
                </a:solidFill>
                <a:latin typeface="Calibri" pitchFamily="34" charset="0"/>
                <a:ea typeface="Calibri" pitchFamily="34" charset="-122"/>
                <a:cs typeface="Calibri" pitchFamily="34" charset="-120"/>
              </a:rPr>
              <a:t>Defines formal constraint spaces per operational domain. Outputs are architecturally bounded before generation begins. If it cannot be derived within the constraint space, it is not attempted.</a:t>
            </a:r>
            <a:endParaRPr lang="en-US" sz="760" dirty="0"/>
          </a:p>
        </p:txBody>
      </p:sp>
      <p:sp>
        <p:nvSpPr>
          <p:cNvPr id="30" name="Text 26"/>
          <p:cNvSpPr/>
          <p:nvPr/>
        </p:nvSpPr>
        <p:spPr>
          <a:xfrm>
            <a:off x="857250" y="1989832"/>
            <a:ext cx="6056709" cy="882551"/>
          </a:xfrm>
          <a:prstGeom prst="roundRect">
            <a:avLst>
              <a:gd name="adj" fmla="val 6476"/>
            </a:avLst>
          </a:prstGeom>
          <a:solidFill>
            <a:srgbClr val="0D1426"/>
          </a:solidFill>
          <a:ln/>
        </p:spPr>
        <p:txBody>
          <a:bodyPr wrap="square" rtlCol="0" anchor="t"/>
          <a:lstStyle/>
          <a:p>
            <a:pPr indent="0" marL="0">
              <a:buNone/>
            </a:pPr>
            <a:endParaRPr lang="en-US" dirty="0"/>
          </a:p>
        </p:txBody>
      </p:sp>
      <p:sp>
        <p:nvSpPr>
          <p:cNvPr id="31" name="Text 27"/>
          <p:cNvSpPr/>
          <p:nvPr/>
        </p:nvSpPr>
        <p:spPr>
          <a:xfrm>
            <a:off x="857250" y="1989832"/>
            <a:ext cx="19050" cy="882551"/>
          </a:xfrm>
          <a:custGeom>
            <a:avLst/>
            <a:gdLst/>
            <a:ahLst/>
            <a:cxnLst/>
            <a:rect l="l" t="t" r="r" b="b"/>
            <a:pathLst>
              <a:path w="19050" h="882551">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867998"/>
                </a:lnTo>
                <a:lnTo>
                  <a:pt x="16669" y="865742"/>
                </a:lnTo>
                <a:lnTo>
                  <a:pt x="14288" y="863202"/>
                </a:lnTo>
                <a:lnTo>
                  <a:pt x="11906" y="860317"/>
                </a:lnTo>
                <a:lnTo>
                  <a:pt x="9525" y="856992"/>
                </a:lnTo>
                <a:lnTo>
                  <a:pt x="7144" y="853068"/>
                </a:lnTo>
                <a:lnTo>
                  <a:pt x="4763" y="848241"/>
                </a:lnTo>
                <a:lnTo>
                  <a:pt x="2381" y="841726"/>
                </a:lnTo>
                <a:lnTo>
                  <a:pt x="0" y="825401"/>
                </a:lnTo>
                <a:close/>
              </a:path>
            </a:pathLst>
          </a:custGeom>
          <a:solidFill>
            <a:srgbClr val="1A6FFF"/>
          </a:solidFill>
          <a:ln/>
        </p:spPr>
        <p:txBody>
          <a:bodyPr wrap="square" rtlCol="0" anchor="t"/>
          <a:lstStyle/>
          <a:p>
            <a:pPr indent="0" marL="0">
              <a:buNone/>
            </a:pPr>
            <a:endParaRPr lang="en-US" dirty="0"/>
          </a:p>
        </p:txBody>
      </p:sp>
      <p:sp>
        <p:nvSpPr>
          <p:cNvPr id="32" name="Text 28"/>
          <p:cNvSpPr/>
          <p:nvPr/>
        </p:nvSpPr>
        <p:spPr>
          <a:xfrm>
            <a:off x="1098203" y="2113657"/>
            <a:ext cx="314920" cy="314920"/>
          </a:xfrm>
          <a:prstGeom prst="roundRect">
            <a:avLst>
              <a:gd name="adj" fmla="val 22584"/>
            </a:avLst>
          </a:prstGeom>
          <a:solidFill>
            <a:srgbClr val="1A6FFF">
              <a:alpha val="12000"/>
            </a:srgbClr>
          </a:solidFill>
          <a:ln w="9525">
            <a:solidFill>
              <a:srgbClr val="1A6FFF">
                <a:alpha val="25000"/>
              </a:srgbClr>
            </a:solidFill>
          </a:ln>
        </p:spPr>
        <p:txBody>
          <a:bodyPr wrap="square" rtlCol="0" anchor="t"/>
          <a:lstStyle/>
          <a:p>
            <a:pPr indent="0" marL="0">
              <a:buNone/>
            </a:pPr>
            <a:endParaRPr lang="en-US" dirty="0"/>
          </a:p>
        </p:txBody>
      </p:sp>
      <p:pic>
        <p:nvPicPr>
          <p:cNvPr id="3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9369" y="2204823"/>
            <a:ext cx="132588" cy="132588"/>
          </a:xfrm>
          <a:prstGeom prst="rect">
            <a:avLst/>
          </a:prstGeom>
        </p:spPr>
      </p:pic>
      <p:sp>
        <p:nvSpPr>
          <p:cNvPr id="34" name="Text 29"/>
          <p:cNvSpPr/>
          <p:nvPr/>
        </p:nvSpPr>
        <p:spPr>
          <a:xfrm>
            <a:off x="1033760" y="2485579"/>
            <a:ext cx="488350" cy="118021"/>
          </a:xfrm>
          <a:prstGeom prst="rect">
            <a:avLst/>
          </a:prstGeom>
          <a:noFill/>
          <a:ln/>
        </p:spPr>
        <p:txBody>
          <a:bodyPr wrap="none" lIns="0" tIns="0" rIns="0" bIns="0" rtlCol="0" anchor="t"/>
          <a:lstStyle/>
          <a:p>
            <a:pPr algn="l" indent="0" marL="0">
              <a:lnSpc>
                <a:spcPts val="930"/>
              </a:lnSpc>
              <a:buNone/>
            </a:pPr>
            <a:r>
              <a:rPr lang="en-US" sz="620" b="1" spc="74" kern="0" dirty="0">
                <a:solidFill>
                  <a:srgbClr val="1A6FFF">
                    <a:alpha val="80000"/>
                  </a:srgbClr>
                </a:solidFill>
                <a:latin typeface="Calibri Light" pitchFamily="34" charset="0"/>
                <a:ea typeface="Calibri Light" pitchFamily="34" charset="-122"/>
                <a:cs typeface="Calibri Light" pitchFamily="34" charset="-120"/>
              </a:rPr>
              <a:t>LAYER 02</a:t>
            </a:r>
            <a:endParaRPr lang="en-US" sz="620" dirty="0"/>
          </a:p>
        </p:txBody>
      </p:sp>
      <p:sp>
        <p:nvSpPr>
          <p:cNvPr id="35" name="Text 30"/>
          <p:cNvSpPr/>
          <p:nvPr/>
        </p:nvSpPr>
        <p:spPr>
          <a:xfrm>
            <a:off x="1605855" y="2113657"/>
            <a:ext cx="5655231" cy="146149"/>
          </a:xfrm>
          <a:prstGeom prst="rect">
            <a:avLst/>
          </a:prstGeom>
          <a:noFill/>
          <a:ln/>
        </p:spPr>
        <p:txBody>
          <a:bodyPr wrap="none" lIns="0" tIns="0" rIns="0" bIns="0" rtlCol="0" anchor="t"/>
          <a:lstStyle/>
          <a:p>
            <a:pPr algn="l" indent="0" marL="0">
              <a:lnSpc>
                <a:spcPts val="1152"/>
              </a:lnSpc>
              <a:spcAft>
                <a:spcPts val="280"/>
              </a:spcAft>
              <a:buNone/>
            </a:pPr>
            <a:r>
              <a:rPr lang="en-US" sz="960" b="1" spc="10" kern="0" dirty="0">
                <a:solidFill>
                  <a:srgbClr val="F0F4FF"/>
                </a:solidFill>
                <a:latin typeface="Calibri Light" pitchFamily="34" charset="0"/>
                <a:ea typeface="Calibri Light" pitchFamily="34" charset="-122"/>
                <a:cs typeface="Calibri Light" pitchFamily="34" charset="-120"/>
              </a:rPr>
              <a:t>Sealed Execution Environment</a:t>
            </a:r>
            <a:endParaRPr lang="en-US" sz="960" dirty="0"/>
          </a:p>
        </p:txBody>
      </p:sp>
      <p:sp>
        <p:nvSpPr>
          <p:cNvPr id="36" name="Text 31"/>
          <p:cNvSpPr/>
          <p:nvPr/>
        </p:nvSpPr>
        <p:spPr>
          <a:xfrm>
            <a:off x="1605855" y="2295227"/>
            <a:ext cx="5243941" cy="314102"/>
          </a:xfrm>
          <a:prstGeom prst="rect">
            <a:avLst/>
          </a:prstGeom>
          <a:noFill/>
          <a:ln/>
        </p:spPr>
        <p:txBody>
          <a:bodyPr wrap="square" lIns="0" tIns="0" rIns="0" bIns="0" rtlCol="0" anchor="t"/>
          <a:lstStyle/>
          <a:p>
            <a:pPr algn="l" indent="0" marL="0">
              <a:lnSpc>
                <a:spcPts val="1178"/>
              </a:lnSpc>
              <a:buNone/>
            </a:pPr>
            <a:r>
              <a:rPr lang="en-US" sz="760" dirty="0">
                <a:solidFill>
                  <a:srgbClr val="8A9BBF"/>
                </a:solidFill>
                <a:latin typeface="Calibri" pitchFamily="34" charset="0"/>
                <a:ea typeface="Calibri" pitchFamily="34" charset="-122"/>
                <a:cs typeface="Calibri" pitchFamily="34" charset="-120"/>
              </a:rPr>
              <a:t>Cryptographically isolated operational chambers. No external data contamination. No runtime drift. No model bleed. What enters is governed. What exits has a derivation record.</a:t>
            </a:r>
            <a:endParaRPr lang="en-US" sz="760" dirty="0"/>
          </a:p>
        </p:txBody>
      </p:sp>
      <p:sp>
        <p:nvSpPr>
          <p:cNvPr id="37" name="Text 32"/>
          <p:cNvSpPr/>
          <p:nvPr/>
        </p:nvSpPr>
        <p:spPr>
          <a:xfrm>
            <a:off x="857250" y="2943374"/>
            <a:ext cx="6056709" cy="882402"/>
          </a:xfrm>
          <a:prstGeom prst="roundRect">
            <a:avLst>
              <a:gd name="adj" fmla="val 6477"/>
            </a:avLst>
          </a:prstGeom>
          <a:solidFill>
            <a:srgbClr val="0D1426"/>
          </a:solidFill>
          <a:ln/>
        </p:spPr>
        <p:txBody>
          <a:bodyPr wrap="square" rtlCol="0" anchor="t"/>
          <a:lstStyle/>
          <a:p>
            <a:pPr indent="0" marL="0">
              <a:buNone/>
            </a:pPr>
            <a:endParaRPr lang="en-US" dirty="0"/>
          </a:p>
        </p:txBody>
      </p:sp>
      <p:sp>
        <p:nvSpPr>
          <p:cNvPr id="38" name="Text 33"/>
          <p:cNvSpPr/>
          <p:nvPr/>
        </p:nvSpPr>
        <p:spPr>
          <a:xfrm>
            <a:off x="857250" y="2943374"/>
            <a:ext cx="19050" cy="882402"/>
          </a:xfrm>
          <a:custGeom>
            <a:avLst/>
            <a:gdLst/>
            <a:ahLst/>
            <a:cxnLst/>
            <a:rect l="l" t="t" r="r" b="b"/>
            <a:pathLst>
              <a:path w="19050" h="882402">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867849"/>
                </a:lnTo>
                <a:lnTo>
                  <a:pt x="16669" y="865593"/>
                </a:lnTo>
                <a:lnTo>
                  <a:pt x="14288" y="863053"/>
                </a:lnTo>
                <a:lnTo>
                  <a:pt x="11906" y="860168"/>
                </a:lnTo>
                <a:lnTo>
                  <a:pt x="9525" y="856843"/>
                </a:lnTo>
                <a:lnTo>
                  <a:pt x="7144" y="852920"/>
                </a:lnTo>
                <a:lnTo>
                  <a:pt x="4763" y="848092"/>
                </a:lnTo>
                <a:lnTo>
                  <a:pt x="2381" y="841577"/>
                </a:lnTo>
                <a:lnTo>
                  <a:pt x="0" y="825252"/>
                </a:lnTo>
                <a:close/>
              </a:path>
            </a:pathLst>
          </a:custGeom>
          <a:solidFill>
            <a:srgbClr val="1A6FFF"/>
          </a:solidFill>
          <a:ln/>
        </p:spPr>
        <p:txBody>
          <a:bodyPr wrap="square" rtlCol="0" anchor="t"/>
          <a:lstStyle/>
          <a:p>
            <a:pPr indent="0" marL="0">
              <a:buNone/>
            </a:pPr>
            <a:endParaRPr lang="en-US" dirty="0"/>
          </a:p>
        </p:txBody>
      </p:sp>
      <p:sp>
        <p:nvSpPr>
          <p:cNvPr id="39" name="Text 34"/>
          <p:cNvSpPr/>
          <p:nvPr/>
        </p:nvSpPr>
        <p:spPr>
          <a:xfrm>
            <a:off x="1098203" y="3067199"/>
            <a:ext cx="314920" cy="314920"/>
          </a:xfrm>
          <a:prstGeom prst="roundRect">
            <a:avLst>
              <a:gd name="adj" fmla="val 22584"/>
            </a:avLst>
          </a:prstGeom>
          <a:solidFill>
            <a:srgbClr val="1A6FFF">
              <a:alpha val="12000"/>
            </a:srgbClr>
          </a:solidFill>
          <a:ln w="9525">
            <a:solidFill>
              <a:srgbClr val="1A6FFF">
                <a:alpha val="25000"/>
              </a:srgbClr>
            </a:solidFill>
          </a:ln>
        </p:spPr>
        <p:txBody>
          <a:bodyPr wrap="square" rtlCol="0" anchor="t"/>
          <a:lstStyle/>
          <a:p>
            <a:pPr indent="0" marL="0">
              <a:buNone/>
            </a:pPr>
            <a:endParaRPr lang="en-US" dirty="0"/>
          </a:p>
        </p:txBody>
      </p:sp>
      <p:pic>
        <p:nvPicPr>
          <p:cNvPr id="40"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6160" y="3155156"/>
            <a:ext cx="139005" cy="139005"/>
          </a:xfrm>
          <a:prstGeom prst="rect">
            <a:avLst/>
          </a:prstGeom>
        </p:spPr>
      </p:pic>
      <p:sp>
        <p:nvSpPr>
          <p:cNvPr id="41" name="Text 35"/>
          <p:cNvSpPr/>
          <p:nvPr/>
        </p:nvSpPr>
        <p:spPr>
          <a:xfrm>
            <a:off x="1033760" y="3439120"/>
            <a:ext cx="488350" cy="118021"/>
          </a:xfrm>
          <a:prstGeom prst="rect">
            <a:avLst/>
          </a:prstGeom>
          <a:noFill/>
          <a:ln/>
        </p:spPr>
        <p:txBody>
          <a:bodyPr wrap="none" lIns="0" tIns="0" rIns="0" bIns="0" rtlCol="0" anchor="t"/>
          <a:lstStyle/>
          <a:p>
            <a:pPr algn="l" indent="0" marL="0">
              <a:lnSpc>
                <a:spcPts val="930"/>
              </a:lnSpc>
              <a:buNone/>
            </a:pPr>
            <a:r>
              <a:rPr lang="en-US" sz="620" b="1" spc="74" kern="0" dirty="0">
                <a:solidFill>
                  <a:srgbClr val="1A6FFF">
                    <a:alpha val="80000"/>
                  </a:srgbClr>
                </a:solidFill>
                <a:latin typeface="Calibri Light" pitchFamily="34" charset="0"/>
                <a:ea typeface="Calibri Light" pitchFamily="34" charset="-122"/>
                <a:cs typeface="Calibri Light" pitchFamily="34" charset="-120"/>
              </a:rPr>
              <a:t>LAYER 03</a:t>
            </a:r>
            <a:endParaRPr lang="en-US" sz="620" dirty="0"/>
          </a:p>
        </p:txBody>
      </p:sp>
      <p:sp>
        <p:nvSpPr>
          <p:cNvPr id="42" name="Text 36"/>
          <p:cNvSpPr/>
          <p:nvPr/>
        </p:nvSpPr>
        <p:spPr>
          <a:xfrm>
            <a:off x="1605855" y="3067199"/>
            <a:ext cx="5655231" cy="146149"/>
          </a:xfrm>
          <a:prstGeom prst="rect">
            <a:avLst/>
          </a:prstGeom>
          <a:noFill/>
          <a:ln/>
        </p:spPr>
        <p:txBody>
          <a:bodyPr wrap="none" lIns="0" tIns="0" rIns="0" bIns="0" rtlCol="0" anchor="t"/>
          <a:lstStyle/>
          <a:p>
            <a:pPr algn="l" indent="0" marL="0">
              <a:lnSpc>
                <a:spcPts val="1152"/>
              </a:lnSpc>
              <a:spcAft>
                <a:spcPts val="280"/>
              </a:spcAft>
              <a:buNone/>
            </a:pPr>
            <a:r>
              <a:rPr lang="en-US" sz="960" b="1" spc="10" kern="0" dirty="0">
                <a:solidFill>
                  <a:srgbClr val="F0F4FF"/>
                </a:solidFill>
                <a:latin typeface="Calibri Light" pitchFamily="34" charset="0"/>
                <a:ea typeface="Calibri Light" pitchFamily="34" charset="-122"/>
                <a:cs typeface="Calibri Light" pitchFamily="34" charset="-120"/>
              </a:rPr>
              <a:t>Pre-Delivery Verification Gate</a:t>
            </a:r>
            <a:endParaRPr lang="en-US" sz="960" dirty="0"/>
          </a:p>
        </p:txBody>
      </p:sp>
      <p:sp>
        <p:nvSpPr>
          <p:cNvPr id="43" name="Text 37"/>
          <p:cNvSpPr/>
          <p:nvPr/>
        </p:nvSpPr>
        <p:spPr>
          <a:xfrm>
            <a:off x="1605855" y="3248769"/>
            <a:ext cx="5243941" cy="314102"/>
          </a:xfrm>
          <a:prstGeom prst="rect">
            <a:avLst/>
          </a:prstGeom>
          <a:noFill/>
          <a:ln/>
        </p:spPr>
        <p:txBody>
          <a:bodyPr wrap="square" lIns="0" tIns="0" rIns="0" bIns="0" rtlCol="0" anchor="t"/>
          <a:lstStyle/>
          <a:p>
            <a:pPr algn="l" indent="0" marL="0">
              <a:lnSpc>
                <a:spcPts val="1178"/>
              </a:lnSpc>
              <a:buNone/>
            </a:pPr>
            <a:r>
              <a:rPr lang="en-US" sz="760" dirty="0">
                <a:solidFill>
                  <a:srgbClr val="8A9BBF"/>
                </a:solidFill>
                <a:latin typeface="Calibri" pitchFamily="34" charset="0"/>
                <a:ea typeface="Calibri" pitchFamily="34" charset="-122"/>
                <a:cs typeface="Calibri" pitchFamily="34" charset="-120"/>
              </a:rPr>
              <a:t>Every candidate output is verified for mathematical consistency, bound compliance, and proof chain completeness before release. Unverified outputs are structurally blocked — not filtered.</a:t>
            </a:r>
            <a:endParaRPr lang="en-US" sz="760" dirty="0"/>
          </a:p>
        </p:txBody>
      </p:sp>
      <p:sp>
        <p:nvSpPr>
          <p:cNvPr id="44" name="Text 38"/>
          <p:cNvSpPr/>
          <p:nvPr/>
        </p:nvSpPr>
        <p:spPr>
          <a:xfrm>
            <a:off x="857250" y="3896767"/>
            <a:ext cx="6056709" cy="882402"/>
          </a:xfrm>
          <a:prstGeom prst="roundRect">
            <a:avLst>
              <a:gd name="adj" fmla="val 6477"/>
            </a:avLst>
          </a:prstGeom>
          <a:gradFill rotWithShape="1">
            <a:gsLst>
              <a:gs pos="0">
                <a:srgbClr val="0D1426"/>
              </a:gs>
              <a:gs pos="100000">
                <a:srgbClr val="0A1020"/>
              </a:gs>
            </a:gsLst>
            <a:lin ang="2700000" scaled="1"/>
          </a:gradFill>
          <a:ln/>
        </p:spPr>
        <p:txBody>
          <a:bodyPr wrap="square" rtlCol="0" anchor="t"/>
          <a:lstStyle/>
          <a:p>
            <a:pPr indent="0" marL="0">
              <a:buNone/>
            </a:pPr>
            <a:endParaRPr lang="en-US" dirty="0"/>
          </a:p>
        </p:txBody>
      </p:sp>
      <p:sp>
        <p:nvSpPr>
          <p:cNvPr id="45" name="Text 39"/>
          <p:cNvSpPr/>
          <p:nvPr/>
        </p:nvSpPr>
        <p:spPr>
          <a:xfrm>
            <a:off x="857250" y="3896767"/>
            <a:ext cx="19050" cy="882402"/>
          </a:xfrm>
          <a:custGeom>
            <a:avLst/>
            <a:gdLst/>
            <a:ahLst/>
            <a:cxnLst/>
            <a:rect l="l" t="t" r="r" b="b"/>
            <a:pathLst>
              <a:path w="19050" h="882402">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867849"/>
                </a:lnTo>
                <a:lnTo>
                  <a:pt x="16669" y="865593"/>
                </a:lnTo>
                <a:lnTo>
                  <a:pt x="14288" y="863053"/>
                </a:lnTo>
                <a:lnTo>
                  <a:pt x="11906" y="860168"/>
                </a:lnTo>
                <a:lnTo>
                  <a:pt x="9525" y="856843"/>
                </a:lnTo>
                <a:lnTo>
                  <a:pt x="7144" y="852920"/>
                </a:lnTo>
                <a:lnTo>
                  <a:pt x="4763" y="848092"/>
                </a:lnTo>
                <a:lnTo>
                  <a:pt x="2381" y="841577"/>
                </a:lnTo>
                <a:lnTo>
                  <a:pt x="0" y="825252"/>
                </a:lnTo>
                <a:close/>
              </a:path>
            </a:pathLst>
          </a:custGeom>
          <a:solidFill>
            <a:srgbClr val="1A6FFF"/>
          </a:solidFill>
          <a:ln/>
        </p:spPr>
        <p:txBody>
          <a:bodyPr wrap="square" rtlCol="0" anchor="t"/>
          <a:lstStyle/>
          <a:p>
            <a:pPr indent="0" marL="0">
              <a:buNone/>
            </a:pPr>
            <a:endParaRPr lang="en-US" dirty="0"/>
          </a:p>
        </p:txBody>
      </p:sp>
      <p:sp>
        <p:nvSpPr>
          <p:cNvPr id="46" name="Text 40"/>
          <p:cNvSpPr/>
          <p:nvPr/>
        </p:nvSpPr>
        <p:spPr>
          <a:xfrm>
            <a:off x="876300" y="3906292"/>
            <a:ext cx="6028134" cy="863352"/>
          </a:xfrm>
          <a:prstGeom prst="roundRect">
            <a:avLst>
              <a:gd name="adj" fmla="val 6620"/>
            </a:avLst>
          </a:prstGeom>
          <a:gradFill rotWithShape="1">
            <a:gsLst>
              <a:gs pos="0">
                <a:srgbClr val="1A6FFF">
                  <a:alpha val="7000"/>
                </a:srgbClr>
              </a:gs>
              <a:gs pos="50000">
                <a:srgbClr val="000000">
                  <a:alpha val="0"/>
                </a:srgbClr>
              </a:gs>
            </a:gsLst>
            <a:lin ang="0" scaled="1"/>
          </a:gradFill>
          <a:ln/>
        </p:spPr>
        <p:txBody>
          <a:bodyPr wrap="square" rtlCol="0" anchor="t"/>
          <a:lstStyle/>
          <a:p>
            <a:pPr indent="0" marL="0">
              <a:buNone/>
            </a:pPr>
            <a:endParaRPr lang="en-US" dirty="0"/>
          </a:p>
        </p:txBody>
      </p:sp>
      <p:sp>
        <p:nvSpPr>
          <p:cNvPr id="47" name="Text 41"/>
          <p:cNvSpPr/>
          <p:nvPr/>
        </p:nvSpPr>
        <p:spPr>
          <a:xfrm>
            <a:off x="7114580" y="1036439"/>
            <a:ext cx="1572220" cy="1024610"/>
          </a:xfrm>
          <a:prstGeom prst="roundRect">
            <a:avLst>
              <a:gd name="adj" fmla="val 6941"/>
            </a:avLst>
          </a:prstGeom>
          <a:gradFill rotWithShape="1">
            <a:gsLst>
              <a:gs pos="0">
                <a:srgbClr val="1A6FFF">
                  <a:alpha val="12000"/>
                </a:srgbClr>
              </a:gs>
              <a:gs pos="100000">
                <a:srgbClr val="1A6FFF">
                  <a:alpha val="4000"/>
                </a:srgbClr>
              </a:gs>
            </a:gsLst>
            <a:lin ang="2700000" scaled="1"/>
          </a:gradFill>
          <a:ln w="9525">
            <a:solidFill>
              <a:srgbClr val="1A6FFF">
                <a:alpha val="30000"/>
              </a:srgbClr>
            </a:solidFill>
          </a:ln>
        </p:spPr>
        <p:txBody>
          <a:bodyPr wrap="square" lIns="114300" tIns="128270" rIns="114300" bIns="128270" rtlCol="0" anchor="t"/>
          <a:lstStyle/>
          <a:p>
            <a:pPr algn="ctr" indent="0" marL="0">
              <a:buNone/>
            </a:pPr>
            <a:r>
              <a:rPr lang="en-US" sz="560" b="1" spc="84" kern="0" dirty="0">
                <a:solidFill>
                  <a:srgbClr val="1A6FFF"/>
                </a:solidFill>
                <a:latin typeface="Calibri" pitchFamily="34" charset="0"/>
                <a:ea typeface="Calibri" pitchFamily="34" charset="-122"/>
                <a:cs typeface="Calibri" pitchFamily="34" charset="-120"/>
              </a:rPr>
              <a:t>ONE GUARANTEE</a:t>
            </a:r>
            <a:endParaRPr lang="en-US" sz="560" dirty="0"/>
          </a:p>
          <a:p>
            <a:pPr algn="ctr" indent="0" marL="0">
              <a:buNone/>
            </a:pPr>
            <a:r>
              <a:rPr lang="en-US" sz="840" i="1" dirty="0">
                <a:solidFill>
                  <a:srgbClr val="F0F4FF"/>
                </a:solidFill>
                <a:latin typeface="Calibri Light" pitchFamily="34" charset="0"/>
                <a:ea typeface="Calibri Light" pitchFamily="34" charset="-122"/>
                <a:cs typeface="Calibri Light" pitchFamily="34" charset="-120"/>
              </a:rPr>
              <a:t> Every output is </a:t>
            </a:r>
            <a:pPr algn="ctr" indent="0" marL="0">
              <a:buNone/>
            </a:pPr>
            <a:r>
              <a:rPr lang="en-US" sz="840" b="1" i="1" dirty="0">
                <a:solidFill>
                  <a:srgbClr val="1A6FFF"/>
                </a:solidFill>
                <a:latin typeface="Calibri Light" pitchFamily="34" charset="0"/>
                <a:ea typeface="Calibri Light" pitchFamily="34" charset="-122"/>
                <a:cs typeface="Calibri Light" pitchFamily="34" charset="-120"/>
              </a:rPr>
              <a:t>derived</a:t>
            </a:r>
            <a:pPr algn="ctr" indent="0" marL="0">
              <a:buNone/>
            </a:pPr>
            <a:r>
              <a:rPr lang="en-US" sz="840" i="1" dirty="0">
                <a:solidFill>
                  <a:srgbClr val="F0F4FF"/>
                </a:solidFill>
                <a:latin typeface="Calibri Light" pitchFamily="34" charset="0"/>
                <a:ea typeface="Calibri Light" pitchFamily="34" charset="-122"/>
                <a:cs typeface="Calibri Light" pitchFamily="34" charset="-120"/>
              </a:rPr>
              <a:t>, </a:t>
            </a:r>
            <a:pPr algn="ctr" indent="0" marL="0">
              <a:buNone/>
            </a:pPr>
            <a:r>
              <a:rPr lang="en-US" sz="840" b="1" i="1" dirty="0">
                <a:solidFill>
                  <a:srgbClr val="1A6FFF"/>
                </a:solidFill>
                <a:latin typeface="Calibri Light" pitchFamily="34" charset="0"/>
                <a:ea typeface="Calibri Light" pitchFamily="34" charset="-122"/>
                <a:cs typeface="Calibri Light" pitchFamily="34" charset="-120"/>
              </a:rPr>
              <a:t>verified</a:t>
            </a:r>
            <a:pPr algn="ctr" indent="0" marL="0">
              <a:buNone/>
            </a:pPr>
            <a:r>
              <a:rPr lang="en-US" sz="840" i="1" dirty="0">
                <a:solidFill>
                  <a:srgbClr val="F0F4FF"/>
                </a:solidFill>
                <a:latin typeface="Calibri Light" pitchFamily="34" charset="0"/>
                <a:ea typeface="Calibri Light" pitchFamily="34" charset="-122"/>
                <a:cs typeface="Calibri Light" pitchFamily="34" charset="-120"/>
              </a:rPr>
              <a:t>, and </a:t>
            </a:r>
            <a:pPr algn="ctr" indent="0" marL="0">
              <a:buNone/>
            </a:pPr>
            <a:r>
              <a:rPr lang="en-US" sz="840" b="1" i="1" dirty="0">
                <a:solidFill>
                  <a:srgbClr val="1A6FFF"/>
                </a:solidFill>
                <a:latin typeface="Calibri Light" pitchFamily="34" charset="0"/>
                <a:ea typeface="Calibri Light" pitchFamily="34" charset="-122"/>
                <a:cs typeface="Calibri Light" pitchFamily="34" charset="-120"/>
              </a:rPr>
              <a:t>sealed</a:t>
            </a:r>
            <a:pPr algn="ctr" indent="0" marL="0">
              <a:buNone/>
            </a:pPr>
            <a:r>
              <a:rPr lang="en-US" sz="840" i="1" dirty="0">
                <a:solidFill>
                  <a:srgbClr val="F0F4FF"/>
                </a:solidFill>
                <a:latin typeface="Calibri Light" pitchFamily="34" charset="0"/>
                <a:ea typeface="Calibri Light" pitchFamily="34" charset="-122"/>
                <a:cs typeface="Calibri Light" pitchFamily="34" charset="-120"/>
              </a:rPr>
              <a:t> before delivery.</a:t>
            </a:r>
            <a:endParaRPr lang="en-US" sz="560" dirty="0"/>
          </a:p>
        </p:txBody>
      </p:sp>
      <p:sp>
        <p:nvSpPr>
          <p:cNvPr id="48" name="Text 42"/>
          <p:cNvSpPr/>
          <p:nvPr/>
        </p:nvSpPr>
        <p:spPr>
          <a:xfrm>
            <a:off x="7786390" y="1885950"/>
            <a:ext cx="228600" cy="7590"/>
          </a:xfrm>
          <a:prstGeom prst="roundRect">
            <a:avLst>
              <a:gd name="adj" fmla="val 100395"/>
            </a:avLst>
          </a:prstGeom>
          <a:solidFill>
            <a:srgbClr val="1A6FFF">
              <a:alpha val="50000"/>
            </a:srgbClr>
          </a:solidFill>
          <a:ln/>
        </p:spPr>
        <p:txBody>
          <a:bodyPr wrap="none" rtlCol="0" anchor="t"/>
          <a:lstStyle/>
          <a:p>
            <a:pPr indent="0" marL="0">
              <a:buNone/>
            </a:pPr>
            <a:endParaRPr lang="en-US" dirty="0"/>
          </a:p>
        </p:txBody>
      </p:sp>
      <p:sp>
        <p:nvSpPr>
          <p:cNvPr id="49" name="Text 43"/>
          <p:cNvSpPr/>
          <p:nvPr/>
        </p:nvSpPr>
        <p:spPr>
          <a:xfrm>
            <a:off x="7114580" y="2102197"/>
            <a:ext cx="1572220" cy="241697"/>
          </a:xfrm>
          <a:prstGeom prst="roundRect">
            <a:avLst>
              <a:gd name="adj" fmla="val 17865"/>
            </a:avLst>
          </a:prstGeom>
          <a:solidFill>
            <a:srgbClr val="FFFFFF">
              <a:alpha val="2000"/>
            </a:srgbClr>
          </a:solidFill>
          <a:ln w="9525">
            <a:solidFill>
              <a:srgbClr val="1A6FFF">
                <a:alpha val="10000"/>
              </a:srgbClr>
            </a:solidFill>
          </a:ln>
        </p:spPr>
        <p:txBody>
          <a:bodyPr wrap="none" rtlCol="0" anchor="t"/>
          <a:lstStyle/>
          <a:p>
            <a:pPr indent="0" marL="0">
              <a:buNone/>
            </a:pPr>
            <a:endParaRPr lang="en-US" dirty="0"/>
          </a:p>
        </p:txBody>
      </p:sp>
      <p:sp>
        <p:nvSpPr>
          <p:cNvPr id="50" name="Text 44"/>
          <p:cNvSpPr/>
          <p:nvPr/>
        </p:nvSpPr>
        <p:spPr>
          <a:xfrm>
            <a:off x="7195096" y="2201466"/>
            <a:ext cx="43160" cy="43160"/>
          </a:xfrm>
          <a:prstGeom prst="ellipse">
            <a:avLst/>
          </a:prstGeom>
          <a:solidFill>
            <a:srgbClr val="1A6FFF"/>
          </a:solidFill>
          <a:ln/>
          <a:effectLst>
            <a:outerShdw sx="100000" sy="100000" kx="0" ky="0" algn="bl" rotWithShape="0" blurRad="43180" dist="50800" dir="16200000">
              <a:srgbClr val="1a6fff">
                <a:alpha val="75000"/>
              </a:srgbClr>
            </a:outerShdw>
          </a:effectLst>
        </p:spPr>
        <p:txBody>
          <a:bodyPr wrap="none" rtlCol="0" anchor="t"/>
          <a:lstStyle/>
          <a:p>
            <a:pPr indent="0" marL="0">
              <a:buNone/>
            </a:pPr>
            <a:endParaRPr lang="en-US" dirty="0"/>
          </a:p>
        </p:txBody>
      </p:sp>
      <p:sp>
        <p:nvSpPr>
          <p:cNvPr id="51" name="Text 45"/>
          <p:cNvSpPr/>
          <p:nvPr/>
        </p:nvSpPr>
        <p:spPr>
          <a:xfrm>
            <a:off x="7295406" y="2161133"/>
            <a:ext cx="1100465" cy="123825"/>
          </a:xfrm>
          <a:prstGeom prst="rect">
            <a:avLst/>
          </a:prstGeom>
          <a:noFill/>
          <a:ln/>
        </p:spPr>
        <p:txBody>
          <a:bodyPr wrap="none" lIns="0" tIns="0" rIns="0" bIns="0" rtlCol="0" anchor="ctr"/>
          <a:lstStyle/>
          <a:p>
            <a:pPr algn="l" indent="0" marL="0">
              <a:lnSpc>
                <a:spcPts val="975"/>
              </a:lnSpc>
              <a:buNone/>
            </a:pPr>
            <a:r>
              <a:rPr lang="en-US" sz="650" dirty="0">
                <a:solidFill>
                  <a:srgbClr val="8A9BBF"/>
                </a:solidFill>
                <a:latin typeface="Calibri" pitchFamily="34" charset="0"/>
                <a:ea typeface="Calibri" pitchFamily="34" charset="-122"/>
                <a:cs typeface="Calibri" pitchFamily="34" charset="-120"/>
              </a:rPr>
              <a:t>Mathematical Governance</a:t>
            </a:r>
            <a:endParaRPr lang="en-US" sz="650" dirty="0"/>
          </a:p>
        </p:txBody>
      </p:sp>
      <p:sp>
        <p:nvSpPr>
          <p:cNvPr id="52" name="Text 46"/>
          <p:cNvSpPr/>
          <p:nvPr/>
        </p:nvSpPr>
        <p:spPr>
          <a:xfrm>
            <a:off x="7114580" y="2387054"/>
            <a:ext cx="1572220" cy="241697"/>
          </a:xfrm>
          <a:prstGeom prst="roundRect">
            <a:avLst>
              <a:gd name="adj" fmla="val 17865"/>
            </a:avLst>
          </a:prstGeom>
          <a:solidFill>
            <a:srgbClr val="FFFFFF">
              <a:alpha val="2000"/>
            </a:srgbClr>
          </a:solidFill>
          <a:ln w="9525">
            <a:solidFill>
              <a:srgbClr val="1A6FFF">
                <a:alpha val="10000"/>
              </a:srgbClr>
            </a:solidFill>
          </a:ln>
        </p:spPr>
        <p:txBody>
          <a:bodyPr wrap="none" rtlCol="0" anchor="t"/>
          <a:lstStyle/>
          <a:p>
            <a:pPr indent="0" marL="0">
              <a:buNone/>
            </a:pPr>
            <a:endParaRPr lang="en-US" dirty="0"/>
          </a:p>
        </p:txBody>
      </p:sp>
      <p:sp>
        <p:nvSpPr>
          <p:cNvPr id="53" name="Text 47"/>
          <p:cNvSpPr/>
          <p:nvPr/>
        </p:nvSpPr>
        <p:spPr>
          <a:xfrm>
            <a:off x="7195096" y="2486323"/>
            <a:ext cx="43160" cy="43160"/>
          </a:xfrm>
          <a:prstGeom prst="ellipse">
            <a:avLst/>
          </a:prstGeom>
          <a:solidFill>
            <a:srgbClr val="1A6FFF"/>
          </a:solidFill>
          <a:ln/>
          <a:effectLst>
            <a:outerShdw sx="100000" sy="100000" kx="0" ky="0" algn="bl" rotWithShape="0" blurRad="43180" dist="50800" dir="16200000">
              <a:srgbClr val="1a6fff">
                <a:alpha val="75000"/>
              </a:srgbClr>
            </a:outerShdw>
          </a:effectLst>
        </p:spPr>
        <p:txBody>
          <a:bodyPr wrap="none" rtlCol="0" anchor="t"/>
          <a:lstStyle/>
          <a:p>
            <a:pPr indent="0" marL="0">
              <a:buNone/>
            </a:pPr>
            <a:endParaRPr lang="en-US" dirty="0"/>
          </a:p>
        </p:txBody>
      </p:sp>
      <p:sp>
        <p:nvSpPr>
          <p:cNvPr id="54" name="Text 48"/>
          <p:cNvSpPr/>
          <p:nvPr/>
        </p:nvSpPr>
        <p:spPr>
          <a:xfrm>
            <a:off x="7295406" y="2445990"/>
            <a:ext cx="735062" cy="123825"/>
          </a:xfrm>
          <a:prstGeom prst="rect">
            <a:avLst/>
          </a:prstGeom>
          <a:noFill/>
          <a:ln/>
        </p:spPr>
        <p:txBody>
          <a:bodyPr wrap="none" lIns="0" tIns="0" rIns="0" bIns="0" rtlCol="0" anchor="ctr"/>
          <a:lstStyle/>
          <a:p>
            <a:pPr algn="l" indent="0" marL="0">
              <a:lnSpc>
                <a:spcPts val="975"/>
              </a:lnSpc>
              <a:buNone/>
            </a:pPr>
            <a:r>
              <a:rPr lang="en-US" sz="650" dirty="0">
                <a:solidFill>
                  <a:srgbClr val="8A9BBF"/>
                </a:solidFill>
                <a:latin typeface="Calibri" pitchFamily="34" charset="0"/>
                <a:ea typeface="Calibri" pitchFamily="34" charset="-122"/>
                <a:cs typeface="Calibri" pitchFamily="34" charset="-120"/>
              </a:rPr>
              <a:t>Sealed Execution</a:t>
            </a:r>
            <a:endParaRPr lang="en-US" sz="650" dirty="0"/>
          </a:p>
        </p:txBody>
      </p:sp>
      <p:sp>
        <p:nvSpPr>
          <p:cNvPr id="55" name="Text 49"/>
          <p:cNvSpPr/>
          <p:nvPr/>
        </p:nvSpPr>
        <p:spPr>
          <a:xfrm>
            <a:off x="7114580" y="2671911"/>
            <a:ext cx="1572220" cy="241697"/>
          </a:xfrm>
          <a:prstGeom prst="roundRect">
            <a:avLst>
              <a:gd name="adj" fmla="val 17865"/>
            </a:avLst>
          </a:prstGeom>
          <a:solidFill>
            <a:srgbClr val="FFFFFF">
              <a:alpha val="2000"/>
            </a:srgbClr>
          </a:solidFill>
          <a:ln w="9525">
            <a:solidFill>
              <a:srgbClr val="1A6FFF">
                <a:alpha val="10000"/>
              </a:srgbClr>
            </a:solidFill>
          </a:ln>
        </p:spPr>
        <p:txBody>
          <a:bodyPr wrap="none" rtlCol="0" anchor="t"/>
          <a:lstStyle/>
          <a:p>
            <a:pPr indent="0" marL="0">
              <a:buNone/>
            </a:pPr>
            <a:endParaRPr lang="en-US" dirty="0"/>
          </a:p>
        </p:txBody>
      </p:sp>
      <p:sp>
        <p:nvSpPr>
          <p:cNvPr id="56" name="Text 50"/>
          <p:cNvSpPr/>
          <p:nvPr/>
        </p:nvSpPr>
        <p:spPr>
          <a:xfrm>
            <a:off x="7195096" y="2771180"/>
            <a:ext cx="43160" cy="43160"/>
          </a:xfrm>
          <a:prstGeom prst="ellipse">
            <a:avLst/>
          </a:prstGeom>
          <a:solidFill>
            <a:srgbClr val="1A6FFF"/>
          </a:solidFill>
          <a:ln/>
          <a:effectLst>
            <a:outerShdw sx="100000" sy="100000" kx="0" ky="0" algn="bl" rotWithShape="0" blurRad="43180" dist="50800" dir="16200000">
              <a:srgbClr val="1a6fff">
                <a:alpha val="75000"/>
              </a:srgbClr>
            </a:outerShdw>
          </a:effectLst>
        </p:spPr>
        <p:txBody>
          <a:bodyPr wrap="none" rtlCol="0" anchor="t"/>
          <a:lstStyle/>
          <a:p>
            <a:pPr indent="0" marL="0">
              <a:buNone/>
            </a:pPr>
            <a:endParaRPr lang="en-US" dirty="0"/>
          </a:p>
        </p:txBody>
      </p:sp>
      <p:sp>
        <p:nvSpPr>
          <p:cNvPr id="57" name="Text 51"/>
          <p:cNvSpPr/>
          <p:nvPr/>
        </p:nvSpPr>
        <p:spPr>
          <a:xfrm>
            <a:off x="7295406" y="2730847"/>
            <a:ext cx="696426" cy="123825"/>
          </a:xfrm>
          <a:prstGeom prst="rect">
            <a:avLst/>
          </a:prstGeom>
          <a:noFill/>
          <a:ln/>
        </p:spPr>
        <p:txBody>
          <a:bodyPr wrap="none" lIns="0" tIns="0" rIns="0" bIns="0" rtlCol="0" anchor="ctr"/>
          <a:lstStyle/>
          <a:p>
            <a:pPr algn="l" indent="0" marL="0">
              <a:lnSpc>
                <a:spcPts val="975"/>
              </a:lnSpc>
              <a:buNone/>
            </a:pPr>
            <a:r>
              <a:rPr lang="en-US" sz="650" dirty="0">
                <a:solidFill>
                  <a:srgbClr val="8A9BBF"/>
                </a:solidFill>
                <a:latin typeface="Calibri" pitchFamily="34" charset="0"/>
                <a:ea typeface="Calibri" pitchFamily="34" charset="-122"/>
                <a:cs typeface="Calibri" pitchFamily="34" charset="-120"/>
              </a:rPr>
              <a:t>Verification Gate</a:t>
            </a:r>
            <a:endParaRPr lang="en-US" sz="650" dirty="0"/>
          </a:p>
        </p:txBody>
      </p:sp>
      <p:sp>
        <p:nvSpPr>
          <p:cNvPr id="58" name="Text 52"/>
          <p:cNvSpPr/>
          <p:nvPr/>
        </p:nvSpPr>
        <p:spPr>
          <a:xfrm>
            <a:off x="7114580" y="2956768"/>
            <a:ext cx="1572220" cy="241697"/>
          </a:xfrm>
          <a:prstGeom prst="roundRect">
            <a:avLst>
              <a:gd name="adj" fmla="val 17865"/>
            </a:avLst>
          </a:prstGeom>
          <a:solidFill>
            <a:srgbClr val="1A6FFF">
              <a:alpha val="6000"/>
            </a:srgbClr>
          </a:solidFill>
          <a:ln w="9525">
            <a:solidFill>
              <a:srgbClr val="1A6FFF">
                <a:alpha val="25000"/>
              </a:srgbClr>
            </a:solidFill>
          </a:ln>
        </p:spPr>
        <p:txBody>
          <a:bodyPr wrap="none" rtlCol="0" anchor="t"/>
          <a:lstStyle/>
          <a:p>
            <a:pPr indent="0" marL="0">
              <a:buNone/>
            </a:pPr>
            <a:endParaRPr lang="en-US" dirty="0"/>
          </a:p>
        </p:txBody>
      </p:sp>
      <p:sp>
        <p:nvSpPr>
          <p:cNvPr id="59" name="Text 53"/>
          <p:cNvSpPr/>
          <p:nvPr/>
        </p:nvSpPr>
        <p:spPr>
          <a:xfrm>
            <a:off x="7195096" y="3056037"/>
            <a:ext cx="43160" cy="43160"/>
          </a:xfrm>
          <a:prstGeom prst="ellipse">
            <a:avLst/>
          </a:prstGeom>
          <a:solidFill>
            <a:srgbClr val="1A6FFF"/>
          </a:solidFill>
          <a:ln/>
          <a:effectLst>
            <a:outerShdw sx="100000" sy="100000" kx="0" ky="0" algn="bl" rotWithShape="0" blurRad="71120" dist="50800" dir="16200000">
              <a:srgbClr val="1a6fff">
                <a:alpha val="75000"/>
              </a:srgbClr>
            </a:outerShdw>
          </a:effectLst>
        </p:spPr>
        <p:txBody>
          <a:bodyPr wrap="none" rtlCol="0" anchor="t"/>
          <a:lstStyle/>
          <a:p>
            <a:pPr indent="0" marL="0">
              <a:buNone/>
            </a:pPr>
            <a:endParaRPr lang="en-US" dirty="0"/>
          </a:p>
        </p:txBody>
      </p:sp>
      <p:sp>
        <p:nvSpPr>
          <p:cNvPr id="60" name="Text 54"/>
          <p:cNvSpPr/>
          <p:nvPr/>
        </p:nvSpPr>
        <p:spPr>
          <a:xfrm>
            <a:off x="7295406" y="3015704"/>
            <a:ext cx="605076" cy="123825"/>
          </a:xfrm>
          <a:prstGeom prst="rect">
            <a:avLst/>
          </a:prstGeom>
          <a:noFill/>
          <a:ln/>
        </p:spPr>
        <p:txBody>
          <a:bodyPr wrap="none" lIns="0" tIns="0" rIns="0" bIns="0" rtlCol="0" anchor="ctr"/>
          <a:lstStyle/>
          <a:p>
            <a:pPr algn="l" indent="0" marL="0">
              <a:lnSpc>
                <a:spcPts val="975"/>
              </a:lnSpc>
              <a:buNone/>
            </a:pPr>
            <a:r>
              <a:rPr lang="en-US" sz="650" dirty="0">
                <a:solidFill>
                  <a:srgbClr val="F0F4FF"/>
                </a:solidFill>
                <a:latin typeface="Calibri" pitchFamily="34" charset="0"/>
                <a:ea typeface="Calibri" pitchFamily="34" charset="-122"/>
                <a:cs typeface="Calibri" pitchFamily="34" charset="-120"/>
              </a:rPr>
              <a:t>Pulse Delivery</a:t>
            </a:r>
            <a:endParaRPr lang="en-US" sz="650" dirty="0"/>
          </a:p>
        </p:txBody>
      </p:sp>
      <p:sp>
        <p:nvSpPr>
          <p:cNvPr id="61" name="Text 55"/>
          <p:cNvSpPr/>
          <p:nvPr/>
        </p:nvSpPr>
        <p:spPr>
          <a:xfrm>
            <a:off x="7098857" y="3269456"/>
            <a:ext cx="1603665" cy="330041"/>
          </a:xfrm>
          <a:prstGeom prst="rect">
            <a:avLst/>
          </a:prstGeom>
          <a:noFill/>
          <a:ln/>
        </p:spPr>
        <p:txBody>
          <a:bodyPr wrap="square" lIns="29210" tIns="0" rIns="29210" bIns="0" rtlCol="0" anchor="t"/>
          <a:lstStyle/>
          <a:p>
            <a:pPr algn="ctr" indent="0" marL="0">
              <a:lnSpc>
                <a:spcPts val="826"/>
              </a:lnSpc>
              <a:buNone/>
            </a:pPr>
            <a:r>
              <a:rPr lang="en-US" sz="590" spc="29" kern="0" dirty="0">
                <a:solidFill>
                  <a:srgbClr val="8A9BBF">
                    <a:alpha val="55000"/>
                  </a:srgbClr>
                </a:solidFill>
                <a:latin typeface="Calibri" pitchFamily="34" charset="0"/>
                <a:ea typeface="Calibri" pitchFamily="34" charset="-122"/>
                <a:cs typeface="Calibri" pitchFamily="34" charset="-120"/>
              </a:rPr>
              <a:t>Layers are integrated.</a:t>
            </a:r>
            <a:br/>
            <a:pPr algn="ctr" indent="0" marL="0">
              <a:lnSpc>
                <a:spcPts val="826"/>
              </a:lnSpc>
              <a:buNone/>
            </a:pPr>
            <a:r>
              <a:rPr lang="en-US" sz="590" spc="29" kern="0" dirty="0">
                <a:solidFill>
                  <a:srgbClr val="8A9BBF">
                    <a:alpha val="55000"/>
                  </a:srgbClr>
                </a:solidFill>
                <a:latin typeface="Calibri" pitchFamily="34" charset="0"/>
                <a:ea typeface="Calibri" pitchFamily="34" charset="-122"/>
                <a:cs typeface="Calibri" pitchFamily="34" charset="-120"/>
              </a:rPr>
              <a:t>Isolation is structural.</a:t>
            </a:r>
            <a:br/>
            <a:pPr algn="ctr" indent="0" marL="0">
              <a:lnSpc>
                <a:spcPts val="826"/>
              </a:lnSpc>
              <a:buNone/>
            </a:pPr>
            <a:r>
              <a:rPr lang="en-US" sz="590" spc="29" kern="0" dirty="0">
                <a:solidFill>
                  <a:srgbClr val="8A9BBF">
                    <a:alpha val="55000"/>
                  </a:srgbClr>
                </a:solidFill>
                <a:latin typeface="Calibri" pitchFamily="34" charset="0"/>
                <a:ea typeface="Calibri" pitchFamily="34" charset="-122"/>
                <a:cs typeface="Calibri" pitchFamily="34" charset="-120"/>
              </a:rPr>
              <a:t>Trust is architectural.</a:t>
            </a:r>
            <a:endParaRPr lang="en-US" sz="59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18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0" y="0"/>
            <a:ext cx="3143250" cy="2857500"/>
          </a:xfrm>
          <a:prstGeom prst="rect">
            <a:avLst/>
          </a:prstGeom>
          <a:gradFill rotWithShape="1">
            <a:gsLst>
              <a:gs pos="0">
                <a:srgbClr val="1A6FFF">
                  <a:alpha val="9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4" name="Text 2"/>
          <p:cNvSpPr/>
          <p:nvPr/>
        </p:nvSpPr>
        <p:spPr>
          <a:xfrm>
            <a:off x="6715720" y="3000970"/>
            <a:ext cx="2428280" cy="2142530"/>
          </a:xfrm>
          <a:prstGeom prst="rect">
            <a:avLst/>
          </a:prstGeom>
          <a:gradFill rotWithShape="1">
            <a:gsLst>
              <a:gs pos="0">
                <a:srgbClr val="1A6FFF">
                  <a:alpha val="6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5" name="Text 3"/>
          <p:cNvSpPr/>
          <p:nvPr/>
        </p:nvSpPr>
        <p:spPr>
          <a:xfrm>
            <a:off x="381595" y="1329035"/>
            <a:ext cx="2733523" cy="13841"/>
          </a:xfrm>
          <a:custGeom>
            <a:avLst/>
            <a:gdLst/>
            <a:ahLst/>
            <a:cxnLst/>
            <a:rect l="l" t="t" r="r" b="b"/>
            <a:pathLst>
              <a:path w="2733523" h="13841">
                <a:moveTo>
                  <a:pt x="43180" y="0"/>
                </a:moveTo>
                <a:lnTo>
                  <a:pt x="2690343" y="0"/>
                </a:lnTo>
                <a:lnTo>
                  <a:pt x="2702443" y="1730"/>
                </a:lnTo>
                <a:lnTo>
                  <a:pt x="2707279" y="3460"/>
                </a:lnTo>
                <a:lnTo>
                  <a:pt x="2710868" y="5190"/>
                </a:lnTo>
                <a:lnTo>
                  <a:pt x="2713790" y="6920"/>
                </a:lnTo>
                <a:lnTo>
                  <a:pt x="2716270" y="8651"/>
                </a:lnTo>
                <a:lnTo>
                  <a:pt x="2718427" y="10381"/>
                </a:lnTo>
                <a:lnTo>
                  <a:pt x="2720330" y="12111"/>
                </a:lnTo>
                <a:lnTo>
                  <a:pt x="2722024" y="13841"/>
                </a:lnTo>
                <a:lnTo>
                  <a:pt x="11498" y="13841"/>
                </a:lnTo>
                <a:lnTo>
                  <a:pt x="13193" y="12111"/>
                </a:lnTo>
                <a:lnTo>
                  <a:pt x="15096" y="10381"/>
                </a:lnTo>
                <a:lnTo>
                  <a:pt x="17253" y="8651"/>
                </a:lnTo>
                <a:lnTo>
                  <a:pt x="19733" y="6920"/>
                </a:lnTo>
                <a:lnTo>
                  <a:pt x="22654" y="5190"/>
                </a:lnTo>
                <a:lnTo>
                  <a:pt x="26243" y="3460"/>
                </a:lnTo>
                <a:lnTo>
                  <a:pt x="31080" y="1730"/>
                </a:lnTo>
                <a:close/>
              </a:path>
            </a:pathLst>
          </a:custGeom>
          <a:gradFill rotWithShape="1">
            <a:gsLst>
              <a:gs pos="0">
                <a:srgbClr val="1A6FFF">
                  <a:alpha val="60000"/>
                </a:srgbClr>
              </a:gs>
              <a:gs pos="60000">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6" name="Text 4"/>
          <p:cNvSpPr/>
          <p:nvPr/>
        </p:nvSpPr>
        <p:spPr>
          <a:xfrm>
            <a:off x="381595" y="1329035"/>
            <a:ext cx="2733523" cy="1845316"/>
          </a:xfrm>
          <a:prstGeom prst="roundRect">
            <a:avLst>
              <a:gd name="adj" fmla="val 2340"/>
            </a:avLst>
          </a:prstGeom>
          <a:solidFill>
            <a:srgbClr val="1A6FFF">
              <a:alpha val="6000"/>
            </a:srgbClr>
          </a:solidFill>
          <a:ln/>
        </p:spPr>
        <p:txBody>
          <a:bodyPr wrap="square" rtlCol="0" anchor="t"/>
          <a:lstStyle/>
          <a:p>
            <a:pPr indent="0" marL="0">
              <a:buNone/>
            </a:pPr>
            <a:endParaRPr lang="en-US" dirty="0"/>
          </a:p>
        </p:txBody>
      </p:sp>
      <p:sp>
        <p:nvSpPr>
          <p:cNvPr id="7" name="Text 5"/>
          <p:cNvSpPr/>
          <p:nvPr/>
        </p:nvSpPr>
        <p:spPr>
          <a:xfrm>
            <a:off x="3205163" y="1329035"/>
            <a:ext cx="2733523" cy="13841"/>
          </a:xfrm>
          <a:custGeom>
            <a:avLst/>
            <a:gdLst/>
            <a:ahLst/>
            <a:cxnLst/>
            <a:rect l="l" t="t" r="r" b="b"/>
            <a:pathLst>
              <a:path w="2733523" h="13841">
                <a:moveTo>
                  <a:pt x="43180" y="0"/>
                </a:moveTo>
                <a:lnTo>
                  <a:pt x="2690343" y="0"/>
                </a:lnTo>
                <a:lnTo>
                  <a:pt x="2702443" y="1730"/>
                </a:lnTo>
                <a:lnTo>
                  <a:pt x="2707279" y="3460"/>
                </a:lnTo>
                <a:lnTo>
                  <a:pt x="2710868" y="5190"/>
                </a:lnTo>
                <a:lnTo>
                  <a:pt x="2713790" y="6920"/>
                </a:lnTo>
                <a:lnTo>
                  <a:pt x="2716270" y="8651"/>
                </a:lnTo>
                <a:lnTo>
                  <a:pt x="2718427" y="10381"/>
                </a:lnTo>
                <a:lnTo>
                  <a:pt x="2720330" y="12111"/>
                </a:lnTo>
                <a:lnTo>
                  <a:pt x="2722024" y="13841"/>
                </a:lnTo>
                <a:lnTo>
                  <a:pt x="11498" y="13841"/>
                </a:lnTo>
                <a:lnTo>
                  <a:pt x="13193" y="12111"/>
                </a:lnTo>
                <a:lnTo>
                  <a:pt x="15096" y="10381"/>
                </a:lnTo>
                <a:lnTo>
                  <a:pt x="17253" y="8651"/>
                </a:lnTo>
                <a:lnTo>
                  <a:pt x="19733" y="6920"/>
                </a:lnTo>
                <a:lnTo>
                  <a:pt x="22654" y="5190"/>
                </a:lnTo>
                <a:lnTo>
                  <a:pt x="26243" y="3460"/>
                </a:lnTo>
                <a:lnTo>
                  <a:pt x="31080" y="1730"/>
                </a:lnTo>
                <a:close/>
              </a:path>
            </a:pathLst>
          </a:custGeom>
          <a:gradFill rotWithShape="1">
            <a:gsLst>
              <a:gs pos="0">
                <a:srgbClr val="1A6FFF">
                  <a:alpha val="60000"/>
                </a:srgbClr>
              </a:gs>
              <a:gs pos="60000">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8" name="Text 6"/>
          <p:cNvSpPr/>
          <p:nvPr/>
        </p:nvSpPr>
        <p:spPr>
          <a:xfrm>
            <a:off x="3205163" y="1329035"/>
            <a:ext cx="2733523" cy="1845316"/>
          </a:xfrm>
          <a:prstGeom prst="roundRect">
            <a:avLst>
              <a:gd name="adj" fmla="val 2340"/>
            </a:avLst>
          </a:prstGeom>
          <a:solidFill>
            <a:srgbClr val="1A6FFF">
              <a:alpha val="6000"/>
            </a:srgbClr>
          </a:solidFill>
          <a:ln/>
        </p:spPr>
        <p:txBody>
          <a:bodyPr wrap="square" rtlCol="0" anchor="t"/>
          <a:lstStyle/>
          <a:p>
            <a:pPr indent="0" marL="0">
              <a:buNone/>
            </a:pPr>
            <a:endParaRPr lang="en-US" dirty="0"/>
          </a:p>
        </p:txBody>
      </p:sp>
      <p:sp>
        <p:nvSpPr>
          <p:cNvPr id="9" name="Text 7"/>
          <p:cNvSpPr/>
          <p:nvPr/>
        </p:nvSpPr>
        <p:spPr>
          <a:xfrm>
            <a:off x="6028730" y="1329035"/>
            <a:ext cx="2733675" cy="13841"/>
          </a:xfrm>
          <a:custGeom>
            <a:avLst/>
            <a:gdLst/>
            <a:ahLst/>
            <a:cxnLst/>
            <a:rect l="l" t="t" r="r" b="b"/>
            <a:pathLst>
              <a:path w="2733675" h="13841">
                <a:moveTo>
                  <a:pt x="43180" y="0"/>
                </a:moveTo>
                <a:lnTo>
                  <a:pt x="2690495" y="0"/>
                </a:lnTo>
                <a:lnTo>
                  <a:pt x="2702595" y="1730"/>
                </a:lnTo>
                <a:lnTo>
                  <a:pt x="2707432" y="3460"/>
                </a:lnTo>
                <a:lnTo>
                  <a:pt x="2711021" y="5190"/>
                </a:lnTo>
                <a:lnTo>
                  <a:pt x="2713942" y="6920"/>
                </a:lnTo>
                <a:lnTo>
                  <a:pt x="2716422" y="8651"/>
                </a:lnTo>
                <a:lnTo>
                  <a:pt x="2718579" y="10381"/>
                </a:lnTo>
                <a:lnTo>
                  <a:pt x="2720482" y="12111"/>
                </a:lnTo>
                <a:lnTo>
                  <a:pt x="2722177" y="13841"/>
                </a:lnTo>
                <a:lnTo>
                  <a:pt x="11498" y="13841"/>
                </a:lnTo>
                <a:lnTo>
                  <a:pt x="13193" y="12111"/>
                </a:lnTo>
                <a:lnTo>
                  <a:pt x="15096" y="10381"/>
                </a:lnTo>
                <a:lnTo>
                  <a:pt x="17253" y="8651"/>
                </a:lnTo>
                <a:lnTo>
                  <a:pt x="19733" y="6920"/>
                </a:lnTo>
                <a:lnTo>
                  <a:pt x="22654" y="5190"/>
                </a:lnTo>
                <a:lnTo>
                  <a:pt x="26243" y="3460"/>
                </a:lnTo>
                <a:lnTo>
                  <a:pt x="31080" y="1730"/>
                </a:lnTo>
                <a:close/>
              </a:path>
            </a:pathLst>
          </a:custGeom>
          <a:gradFill rotWithShape="1">
            <a:gsLst>
              <a:gs pos="0">
                <a:srgbClr val="1A6FFF">
                  <a:alpha val="60000"/>
                </a:srgbClr>
              </a:gs>
              <a:gs pos="60000">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10" name="Text 8"/>
          <p:cNvSpPr/>
          <p:nvPr/>
        </p:nvSpPr>
        <p:spPr>
          <a:xfrm>
            <a:off x="6028730" y="1329035"/>
            <a:ext cx="2733675" cy="1845316"/>
          </a:xfrm>
          <a:prstGeom prst="roundRect">
            <a:avLst>
              <a:gd name="adj" fmla="val 2340"/>
            </a:avLst>
          </a:prstGeom>
          <a:solidFill>
            <a:srgbClr val="1A6FFF">
              <a:alpha val="6000"/>
            </a:srgbClr>
          </a:solidFill>
          <a:ln/>
        </p:spPr>
        <p:txBody>
          <a:bodyPr wrap="square" rtlCol="0" anchor="t"/>
          <a:lstStyle/>
          <a:p>
            <a:pPr indent="0" marL="0">
              <a:buNone/>
            </a:pPr>
            <a:endParaRPr lang="en-US" dirty="0"/>
          </a:p>
        </p:txBody>
      </p:sp>
      <p:sp>
        <p:nvSpPr>
          <p:cNvPr id="11" name="Text 9"/>
          <p:cNvSpPr/>
          <p:nvPr/>
        </p:nvSpPr>
        <p:spPr>
          <a:xfrm>
            <a:off x="381595" y="3264396"/>
            <a:ext cx="2733523" cy="13841"/>
          </a:xfrm>
          <a:custGeom>
            <a:avLst/>
            <a:gdLst/>
            <a:ahLst/>
            <a:cxnLst/>
            <a:rect l="l" t="t" r="r" b="b"/>
            <a:pathLst>
              <a:path w="2733523" h="13841">
                <a:moveTo>
                  <a:pt x="43180" y="0"/>
                </a:moveTo>
                <a:lnTo>
                  <a:pt x="2690343" y="0"/>
                </a:lnTo>
                <a:lnTo>
                  <a:pt x="2702443" y="1730"/>
                </a:lnTo>
                <a:lnTo>
                  <a:pt x="2707279" y="3460"/>
                </a:lnTo>
                <a:lnTo>
                  <a:pt x="2710868" y="5190"/>
                </a:lnTo>
                <a:lnTo>
                  <a:pt x="2713790" y="6920"/>
                </a:lnTo>
                <a:lnTo>
                  <a:pt x="2716270" y="8651"/>
                </a:lnTo>
                <a:lnTo>
                  <a:pt x="2718427" y="10381"/>
                </a:lnTo>
                <a:lnTo>
                  <a:pt x="2720330" y="12111"/>
                </a:lnTo>
                <a:lnTo>
                  <a:pt x="2722024" y="13841"/>
                </a:lnTo>
                <a:lnTo>
                  <a:pt x="11498" y="13841"/>
                </a:lnTo>
                <a:lnTo>
                  <a:pt x="13193" y="12111"/>
                </a:lnTo>
                <a:lnTo>
                  <a:pt x="15096" y="10381"/>
                </a:lnTo>
                <a:lnTo>
                  <a:pt x="17253" y="8651"/>
                </a:lnTo>
                <a:lnTo>
                  <a:pt x="19733" y="6920"/>
                </a:lnTo>
                <a:lnTo>
                  <a:pt x="22654" y="5190"/>
                </a:lnTo>
                <a:lnTo>
                  <a:pt x="26243" y="3460"/>
                </a:lnTo>
                <a:lnTo>
                  <a:pt x="31080" y="1730"/>
                </a:lnTo>
                <a:close/>
              </a:path>
            </a:pathLst>
          </a:custGeom>
          <a:gradFill rotWithShape="1">
            <a:gsLst>
              <a:gs pos="0">
                <a:srgbClr val="1A6FFF">
                  <a:alpha val="60000"/>
                </a:srgbClr>
              </a:gs>
              <a:gs pos="60000">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12" name="Text 10"/>
          <p:cNvSpPr/>
          <p:nvPr/>
        </p:nvSpPr>
        <p:spPr>
          <a:xfrm>
            <a:off x="381595" y="3264396"/>
            <a:ext cx="2733523" cy="1845469"/>
          </a:xfrm>
          <a:prstGeom prst="roundRect">
            <a:avLst>
              <a:gd name="adj" fmla="val 2340"/>
            </a:avLst>
          </a:prstGeom>
          <a:solidFill>
            <a:srgbClr val="1A6FFF">
              <a:alpha val="6000"/>
            </a:srgbClr>
          </a:solidFill>
          <a:ln/>
        </p:spPr>
        <p:txBody>
          <a:bodyPr wrap="square" rtlCol="0" anchor="t"/>
          <a:lstStyle/>
          <a:p>
            <a:pPr indent="0" marL="0">
              <a:buNone/>
            </a:pPr>
            <a:endParaRPr lang="en-US" dirty="0"/>
          </a:p>
        </p:txBody>
      </p:sp>
      <p:sp>
        <p:nvSpPr>
          <p:cNvPr id="13" name="Text 11"/>
          <p:cNvSpPr/>
          <p:nvPr/>
        </p:nvSpPr>
        <p:spPr>
          <a:xfrm>
            <a:off x="3205163" y="3264396"/>
            <a:ext cx="2733523" cy="13841"/>
          </a:xfrm>
          <a:custGeom>
            <a:avLst/>
            <a:gdLst/>
            <a:ahLst/>
            <a:cxnLst/>
            <a:rect l="l" t="t" r="r" b="b"/>
            <a:pathLst>
              <a:path w="2733523" h="13841">
                <a:moveTo>
                  <a:pt x="43180" y="0"/>
                </a:moveTo>
                <a:lnTo>
                  <a:pt x="2690343" y="0"/>
                </a:lnTo>
                <a:lnTo>
                  <a:pt x="2702443" y="1730"/>
                </a:lnTo>
                <a:lnTo>
                  <a:pt x="2707279" y="3460"/>
                </a:lnTo>
                <a:lnTo>
                  <a:pt x="2710868" y="5190"/>
                </a:lnTo>
                <a:lnTo>
                  <a:pt x="2713790" y="6920"/>
                </a:lnTo>
                <a:lnTo>
                  <a:pt x="2716270" y="8651"/>
                </a:lnTo>
                <a:lnTo>
                  <a:pt x="2718427" y="10381"/>
                </a:lnTo>
                <a:lnTo>
                  <a:pt x="2720330" y="12111"/>
                </a:lnTo>
                <a:lnTo>
                  <a:pt x="2722024" y="13841"/>
                </a:lnTo>
                <a:lnTo>
                  <a:pt x="11498" y="13841"/>
                </a:lnTo>
                <a:lnTo>
                  <a:pt x="13193" y="12111"/>
                </a:lnTo>
                <a:lnTo>
                  <a:pt x="15096" y="10381"/>
                </a:lnTo>
                <a:lnTo>
                  <a:pt x="17253" y="8651"/>
                </a:lnTo>
                <a:lnTo>
                  <a:pt x="19733" y="6920"/>
                </a:lnTo>
                <a:lnTo>
                  <a:pt x="22654" y="5190"/>
                </a:lnTo>
                <a:lnTo>
                  <a:pt x="26243" y="3460"/>
                </a:lnTo>
                <a:lnTo>
                  <a:pt x="31080" y="1730"/>
                </a:lnTo>
                <a:close/>
              </a:path>
            </a:pathLst>
          </a:custGeom>
          <a:gradFill rotWithShape="1">
            <a:gsLst>
              <a:gs pos="0">
                <a:srgbClr val="1A6FFF">
                  <a:alpha val="60000"/>
                </a:srgbClr>
              </a:gs>
              <a:gs pos="60000">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14" name="Text 12"/>
          <p:cNvSpPr/>
          <p:nvPr/>
        </p:nvSpPr>
        <p:spPr>
          <a:xfrm>
            <a:off x="3205163" y="3264396"/>
            <a:ext cx="2733523" cy="1845469"/>
          </a:xfrm>
          <a:prstGeom prst="roundRect">
            <a:avLst>
              <a:gd name="adj" fmla="val 2340"/>
            </a:avLst>
          </a:prstGeom>
          <a:solidFill>
            <a:srgbClr val="1A6FFF">
              <a:alpha val="6000"/>
            </a:srgbClr>
          </a:solidFill>
          <a:ln/>
        </p:spPr>
        <p:txBody>
          <a:bodyPr wrap="square" rtlCol="0" anchor="t"/>
          <a:lstStyle/>
          <a:p>
            <a:pPr indent="0" marL="0">
              <a:buNone/>
            </a:pPr>
            <a:endParaRPr lang="en-US" dirty="0"/>
          </a:p>
        </p:txBody>
      </p:sp>
      <p:sp>
        <p:nvSpPr>
          <p:cNvPr id="15" name="Text 13"/>
          <p:cNvSpPr/>
          <p:nvPr/>
        </p:nvSpPr>
        <p:spPr>
          <a:xfrm>
            <a:off x="6028730" y="3264396"/>
            <a:ext cx="2733675" cy="13841"/>
          </a:xfrm>
          <a:custGeom>
            <a:avLst/>
            <a:gdLst/>
            <a:ahLst/>
            <a:cxnLst/>
            <a:rect l="l" t="t" r="r" b="b"/>
            <a:pathLst>
              <a:path w="2733675" h="13841">
                <a:moveTo>
                  <a:pt x="43180" y="0"/>
                </a:moveTo>
                <a:lnTo>
                  <a:pt x="2690495" y="0"/>
                </a:lnTo>
                <a:lnTo>
                  <a:pt x="2702595" y="1730"/>
                </a:lnTo>
                <a:lnTo>
                  <a:pt x="2707432" y="3460"/>
                </a:lnTo>
                <a:lnTo>
                  <a:pt x="2711021" y="5190"/>
                </a:lnTo>
                <a:lnTo>
                  <a:pt x="2713942" y="6920"/>
                </a:lnTo>
                <a:lnTo>
                  <a:pt x="2716422" y="8651"/>
                </a:lnTo>
                <a:lnTo>
                  <a:pt x="2718579" y="10381"/>
                </a:lnTo>
                <a:lnTo>
                  <a:pt x="2720482" y="12111"/>
                </a:lnTo>
                <a:lnTo>
                  <a:pt x="2722177" y="13841"/>
                </a:lnTo>
                <a:lnTo>
                  <a:pt x="11498" y="13841"/>
                </a:lnTo>
                <a:lnTo>
                  <a:pt x="13193" y="12111"/>
                </a:lnTo>
                <a:lnTo>
                  <a:pt x="15096" y="10381"/>
                </a:lnTo>
                <a:lnTo>
                  <a:pt x="17253" y="8651"/>
                </a:lnTo>
                <a:lnTo>
                  <a:pt x="19733" y="6920"/>
                </a:lnTo>
                <a:lnTo>
                  <a:pt x="22654" y="5190"/>
                </a:lnTo>
                <a:lnTo>
                  <a:pt x="26243" y="3460"/>
                </a:lnTo>
                <a:lnTo>
                  <a:pt x="31080" y="1730"/>
                </a:lnTo>
                <a:close/>
              </a:path>
            </a:pathLst>
          </a:custGeom>
          <a:gradFill rotWithShape="1">
            <a:gsLst>
              <a:gs pos="0">
                <a:srgbClr val="1A6FFF">
                  <a:alpha val="60000"/>
                </a:srgbClr>
              </a:gs>
              <a:gs pos="60000">
                <a:srgbClr val="1A6FFF">
                  <a:alpha val="18000"/>
                </a:srgbClr>
              </a:gs>
              <a:gs pos="100000">
                <a:srgbClr val="000000">
                  <a:alpha val="0"/>
                </a:srgbClr>
              </a:gs>
            </a:gsLst>
            <a:lin ang="0" scaled="1"/>
          </a:gradFill>
          <a:ln/>
        </p:spPr>
        <p:txBody>
          <a:bodyPr wrap="none" rtlCol="0" anchor="t"/>
          <a:lstStyle/>
          <a:p>
            <a:pPr indent="0" marL="0">
              <a:buNone/>
            </a:pPr>
            <a:endParaRPr lang="en-US" dirty="0"/>
          </a:p>
        </p:txBody>
      </p:sp>
      <p:sp>
        <p:nvSpPr>
          <p:cNvPr id="16" name="Text 14"/>
          <p:cNvSpPr/>
          <p:nvPr/>
        </p:nvSpPr>
        <p:spPr>
          <a:xfrm>
            <a:off x="6028730" y="3264396"/>
            <a:ext cx="2733675" cy="1845469"/>
          </a:xfrm>
          <a:prstGeom prst="roundRect">
            <a:avLst>
              <a:gd name="adj" fmla="val 2340"/>
            </a:avLst>
          </a:prstGeom>
          <a:solidFill>
            <a:srgbClr val="1A6FFF">
              <a:alpha val="6000"/>
            </a:srgbClr>
          </a:solidFill>
          <a:ln/>
        </p:spPr>
        <p:txBody>
          <a:bodyPr wrap="square" rtlCol="0" anchor="t"/>
          <a:lstStyle/>
          <a:p>
            <a:pPr indent="0" marL="0">
              <a:buNone/>
            </a:pPr>
            <a:endParaRPr lang="en-US" dirty="0"/>
          </a:p>
        </p:txBody>
      </p:sp>
      <p:sp>
        <p:nvSpPr>
          <p:cNvPr id="17" name="Text 15"/>
          <p:cNvSpPr/>
          <p:nvPr/>
        </p:nvSpPr>
        <p:spPr>
          <a:xfrm>
            <a:off x="0" y="0"/>
            <a:ext cx="21580" cy="5143500"/>
          </a:xfrm>
          <a:prstGeom prst="rect">
            <a:avLst/>
          </a:prstGeom>
          <a:gradFill rotWithShape="1">
            <a:gsLst>
              <a:gs pos="0">
                <a:srgbClr val="000000">
                  <a:alpha val="0"/>
                </a:srgbClr>
              </a:gs>
              <a:gs pos="30000">
                <a:srgbClr val="1A6FFF"/>
              </a:gs>
              <a:gs pos="70000">
                <a:srgbClr val="1A6FFF"/>
              </a:gs>
              <a:gs pos="100000">
                <a:srgbClr val="000000">
                  <a:alpha val="0"/>
                </a:srgbClr>
              </a:gs>
            </a:gsLst>
            <a:lin ang="5400000" scaled="1"/>
          </a:gradFill>
          <a:ln/>
        </p:spPr>
        <p:txBody>
          <a:bodyPr wrap="square" rtlCol="0" anchor="t"/>
          <a:lstStyle/>
          <a:p>
            <a:pPr indent="0" marL="0">
              <a:buNone/>
            </a:pPr>
            <a:endParaRPr lang="en-US" dirty="0"/>
          </a:p>
        </p:txBody>
      </p:sp>
      <p:sp>
        <p:nvSpPr>
          <p:cNvPr id="18" name="Text 16"/>
          <p:cNvSpPr/>
          <p:nvPr/>
        </p:nvSpPr>
        <p:spPr>
          <a:xfrm>
            <a:off x="372070" y="214610"/>
            <a:ext cx="880735" cy="377130"/>
          </a:xfrm>
          <a:prstGeom prst="rect">
            <a:avLst/>
          </a:prstGeom>
          <a:noFill/>
          <a:ln/>
        </p:spPr>
        <p:txBody>
          <a:bodyPr wrap="none" lIns="0" tIns="0" rIns="0" bIns="0" rtlCol="0" anchor="t"/>
          <a:lstStyle/>
          <a:p>
            <a:pPr algn="l" indent="0" marL="0">
              <a:lnSpc>
                <a:spcPts val="2970"/>
              </a:lnSpc>
              <a:buNone/>
            </a:pPr>
            <a:r>
              <a:rPr lang="en-US" sz="2700" spc="-30" kern="0" dirty="0">
                <a:solidFill>
                  <a:srgbClr val="F0F4FF"/>
                </a:solidFill>
                <a:latin typeface="Calibri Light" pitchFamily="34" charset="0"/>
                <a:ea typeface="Calibri Light" pitchFamily="34" charset="-122"/>
                <a:cs typeface="Calibri Light" pitchFamily="34" charset="-120"/>
              </a:rPr>
              <a:t>Pulse</a:t>
            </a:r>
            <a:endParaRPr lang="en-US" sz="2700" dirty="0"/>
          </a:p>
        </p:txBody>
      </p:sp>
      <p:sp>
        <p:nvSpPr>
          <p:cNvPr id="19" name="Text 17"/>
          <p:cNvSpPr/>
          <p:nvPr/>
        </p:nvSpPr>
        <p:spPr>
          <a:xfrm>
            <a:off x="1339007" y="462260"/>
            <a:ext cx="57150" cy="57150"/>
          </a:xfrm>
          <a:prstGeom prst="ellipse">
            <a:avLst/>
          </a:prstGeom>
          <a:solidFill>
            <a:srgbClr val="1A6FFF"/>
          </a:solidFill>
          <a:ln/>
          <a:effectLst>
            <a:outerShdw sx="100000" sy="100000" kx="0" ky="0" algn="bl" rotWithShape="0" blurRad="71120" dist="50800" dir="16200000">
              <a:srgbClr val="1a6fff">
                <a:alpha val="70000"/>
              </a:srgbClr>
            </a:outerShdw>
          </a:effectLst>
        </p:spPr>
        <p:txBody>
          <a:bodyPr wrap="none" rtlCol="0" anchor="t"/>
          <a:lstStyle/>
          <a:p>
            <a:pPr indent="0" marL="0">
              <a:buNone/>
            </a:pPr>
            <a:endParaRPr lang="en-US" dirty="0"/>
          </a:p>
        </p:txBody>
      </p:sp>
      <p:sp>
        <p:nvSpPr>
          <p:cNvPr id="20" name="Text 18"/>
          <p:cNvSpPr/>
          <p:nvPr/>
        </p:nvSpPr>
        <p:spPr>
          <a:xfrm>
            <a:off x="372070" y="620911"/>
            <a:ext cx="9239845" cy="159990"/>
          </a:xfrm>
          <a:prstGeom prst="rect">
            <a:avLst/>
          </a:prstGeom>
          <a:noFill/>
          <a:ln/>
        </p:spPr>
        <p:txBody>
          <a:bodyPr wrap="none" lIns="0" tIns="0" rIns="0" bIns="0" rtlCol="0" anchor="t"/>
          <a:lstStyle/>
          <a:p>
            <a:pPr algn="l" indent="0" marL="0">
              <a:lnSpc>
                <a:spcPts val="1260"/>
              </a:lnSpc>
              <a:spcBef>
                <a:spcPts val="230"/>
              </a:spcBef>
              <a:buNone/>
            </a:pPr>
            <a:r>
              <a:rPr lang="en-US" sz="840" spc="20" kern="0" dirty="0">
                <a:solidFill>
                  <a:srgbClr val="1A6FFF"/>
                </a:solidFill>
                <a:latin typeface="Calibri Light" pitchFamily="34" charset="0"/>
                <a:ea typeface="Calibri Light" pitchFamily="34" charset="-122"/>
                <a:cs typeface="Calibri Light" pitchFamily="34" charset="-120"/>
              </a:rPr>
              <a:t>The Enterprise Interface to DTOS — Where Derived Intelligence Becomes Operational</a:t>
            </a:r>
            <a:endParaRPr lang="en-US" sz="840" dirty="0"/>
          </a:p>
        </p:txBody>
      </p:sp>
      <p:sp>
        <p:nvSpPr>
          <p:cNvPr id="21" name="Text 19"/>
          <p:cNvSpPr/>
          <p:nvPr/>
        </p:nvSpPr>
        <p:spPr>
          <a:xfrm>
            <a:off x="372070" y="838051"/>
            <a:ext cx="5975640" cy="301600"/>
          </a:xfrm>
          <a:prstGeom prst="rect">
            <a:avLst/>
          </a:prstGeom>
          <a:noFill/>
          <a:ln/>
        </p:spPr>
        <p:txBody>
          <a:bodyPr wrap="square" lIns="0" tIns="0" rIns="0" bIns="0" rtlCol="0" anchor="t"/>
          <a:lstStyle/>
          <a:p>
            <a:pPr algn="l" indent="0" marL="0">
              <a:lnSpc>
                <a:spcPts val="1132"/>
              </a:lnSpc>
              <a:spcBef>
                <a:spcPts val="450"/>
              </a:spcBef>
              <a:buNone/>
            </a:pPr>
            <a:r>
              <a:rPr lang="en-US" sz="730" spc="10" kern="0" dirty="0">
                <a:solidFill>
                  <a:srgbClr val="8A9BBF"/>
                </a:solidFill>
                <a:latin typeface="Calibri" pitchFamily="34" charset="0"/>
                <a:ea typeface="Calibri" pitchFamily="34" charset="-122"/>
                <a:cs typeface="Calibri" pitchFamily="34" charset="-120"/>
              </a:rPr>
              <a:t>Pulse is not a standalone AI product. It is the </a:t>
            </a:r>
            <a:pPr algn="l" indent="0" marL="0">
              <a:lnSpc>
                <a:spcPts val="1132"/>
              </a:lnSpc>
              <a:spcBef>
                <a:spcPts val="450"/>
              </a:spcBef>
              <a:buNone/>
            </a:pPr>
            <a:r>
              <a:rPr lang="en-US" sz="730" i="1" spc="10" kern="0" dirty="0">
                <a:solidFill>
                  <a:srgbClr val="F0F4FF">
                    <a:alpha val="75000"/>
                  </a:srgbClr>
                </a:solidFill>
                <a:latin typeface="Calibri" pitchFamily="34" charset="0"/>
                <a:ea typeface="Calibri" pitchFamily="34" charset="-122"/>
                <a:cs typeface="Calibri" pitchFamily="34" charset="-120"/>
              </a:rPr>
              <a:t>verified delivery layer</a:t>
            </a:r>
            <a:pPr algn="l" indent="0" marL="0">
              <a:lnSpc>
                <a:spcPts val="1132"/>
              </a:lnSpc>
              <a:spcBef>
                <a:spcPts val="450"/>
              </a:spcBef>
              <a:buNone/>
            </a:pPr>
            <a:r>
              <a:rPr lang="en-US" sz="730" spc="10" kern="0" dirty="0">
                <a:solidFill>
                  <a:srgbClr val="8A9BBF"/>
                </a:solidFill>
                <a:latin typeface="Calibri" pitchFamily="34" charset="0"/>
                <a:ea typeface="Calibri" pitchFamily="34" charset="-122"/>
                <a:cs typeface="Calibri" pitchFamily="34" charset="-120"/>
              </a:rPr>
              <a:t> of a complete deterministic intelligence system. Every Pulse output is the product of </a:t>
            </a:r>
            <a:pPr algn="l" indent="0" marL="0">
              <a:lnSpc>
                <a:spcPts val="1132"/>
              </a:lnSpc>
              <a:spcBef>
                <a:spcPts val="450"/>
              </a:spcBef>
              <a:buNone/>
            </a:pPr>
            <a:r>
              <a:rPr lang="en-US" sz="730" i="1" spc="10" kern="0" dirty="0">
                <a:solidFill>
                  <a:srgbClr val="F0F4FF">
                    <a:alpha val="75000"/>
                  </a:srgbClr>
                </a:solidFill>
                <a:latin typeface="Calibri" pitchFamily="34" charset="0"/>
                <a:ea typeface="Calibri" pitchFamily="34" charset="-122"/>
                <a:cs typeface="Calibri" pitchFamily="34" charset="-120"/>
              </a:rPr>
              <a:t>mathematical governance</a:t>
            </a:r>
            <a:pPr algn="l" indent="0" marL="0">
              <a:lnSpc>
                <a:spcPts val="1132"/>
              </a:lnSpc>
              <a:spcBef>
                <a:spcPts val="450"/>
              </a:spcBef>
              <a:buNone/>
            </a:pPr>
            <a:r>
              <a:rPr lang="en-US" sz="730" spc="10" kern="0" dirty="0">
                <a:solidFill>
                  <a:srgbClr val="8A9BBF"/>
                </a:solidFill>
                <a:latin typeface="Calibri" pitchFamily="34" charset="0"/>
                <a:ea typeface="Calibri" pitchFamily="34" charset="-122"/>
                <a:cs typeface="Calibri" pitchFamily="34" charset="-120"/>
              </a:rPr>
              <a:t>, </a:t>
            </a:r>
            <a:pPr algn="l" indent="0" marL="0">
              <a:lnSpc>
                <a:spcPts val="1132"/>
              </a:lnSpc>
              <a:spcBef>
                <a:spcPts val="450"/>
              </a:spcBef>
              <a:buNone/>
            </a:pPr>
            <a:r>
              <a:rPr lang="en-US" sz="730" i="1" spc="10" kern="0" dirty="0">
                <a:solidFill>
                  <a:srgbClr val="F0F4FF">
                    <a:alpha val="75000"/>
                  </a:srgbClr>
                </a:solidFill>
                <a:latin typeface="Calibri" pitchFamily="34" charset="0"/>
                <a:ea typeface="Calibri" pitchFamily="34" charset="-122"/>
                <a:cs typeface="Calibri" pitchFamily="34" charset="-120"/>
              </a:rPr>
              <a:t>sealed execution</a:t>
            </a:r>
            <a:pPr algn="l" indent="0" marL="0">
              <a:lnSpc>
                <a:spcPts val="1132"/>
              </a:lnSpc>
              <a:spcBef>
                <a:spcPts val="450"/>
              </a:spcBef>
              <a:buNone/>
            </a:pPr>
            <a:r>
              <a:rPr lang="en-US" sz="730" spc="10" kern="0" dirty="0">
                <a:solidFill>
                  <a:srgbClr val="8A9BBF"/>
                </a:solidFill>
                <a:latin typeface="Calibri" pitchFamily="34" charset="0"/>
                <a:ea typeface="Calibri" pitchFamily="34" charset="-122"/>
                <a:cs typeface="Calibri" pitchFamily="34" charset="-120"/>
              </a:rPr>
              <a:t>, and </a:t>
            </a:r>
            <a:pPr algn="l" indent="0" marL="0">
              <a:lnSpc>
                <a:spcPts val="1132"/>
              </a:lnSpc>
              <a:spcBef>
                <a:spcPts val="450"/>
              </a:spcBef>
              <a:buNone/>
            </a:pPr>
            <a:r>
              <a:rPr lang="en-US" sz="730" i="1" spc="10" kern="0" dirty="0">
                <a:solidFill>
                  <a:srgbClr val="F0F4FF">
                    <a:alpha val="75000"/>
                  </a:srgbClr>
                </a:solidFill>
                <a:latin typeface="Calibri" pitchFamily="34" charset="0"/>
                <a:ea typeface="Calibri" pitchFamily="34" charset="-122"/>
                <a:cs typeface="Calibri" pitchFamily="34" charset="-120"/>
              </a:rPr>
              <a:t>pre-delivery verification</a:t>
            </a:r>
            <a:pPr algn="l" indent="0" marL="0">
              <a:lnSpc>
                <a:spcPts val="1132"/>
              </a:lnSpc>
              <a:spcBef>
                <a:spcPts val="450"/>
              </a:spcBef>
              <a:buNone/>
            </a:pPr>
            <a:r>
              <a:rPr lang="en-US" sz="730" spc="10" kern="0" dirty="0">
                <a:solidFill>
                  <a:srgbClr val="8A9BBF"/>
                </a:solidFill>
                <a:latin typeface="Calibri" pitchFamily="34" charset="0"/>
                <a:ea typeface="Calibri" pitchFamily="34" charset="-122"/>
                <a:cs typeface="Calibri" pitchFamily="34" charset="-120"/>
              </a:rPr>
              <a:t>.</a:t>
            </a:r>
            <a:endParaRPr lang="en-US" sz="730" dirty="0"/>
          </a:p>
        </p:txBody>
      </p:sp>
      <p:sp>
        <p:nvSpPr>
          <p:cNvPr id="22" name="Text 20"/>
          <p:cNvSpPr/>
          <p:nvPr/>
        </p:nvSpPr>
        <p:spPr>
          <a:xfrm>
            <a:off x="372070" y="1211610"/>
            <a:ext cx="8399859" cy="7590"/>
          </a:xfrm>
          <a:prstGeom prst="rect">
            <a:avLst/>
          </a:prstGeom>
          <a:gradFill rotWithShape="1">
            <a:gsLst>
              <a:gs pos="0">
                <a:srgbClr val="1A6FFF">
                  <a:alpha val="35000"/>
                </a:srgbClr>
              </a:gs>
              <a:gs pos="60000">
                <a:srgbClr val="1A6FFF">
                  <a:alpha val="10000"/>
                </a:srgbClr>
              </a:gs>
              <a:gs pos="100000">
                <a:srgbClr val="000000">
                  <a:alpha val="0"/>
                </a:srgbClr>
              </a:gs>
            </a:gsLst>
            <a:lin ang="0" scaled="1"/>
          </a:gradFill>
          <a:ln/>
        </p:spPr>
        <p:txBody>
          <a:bodyPr wrap="none" rtlCol="0" anchor="t"/>
          <a:lstStyle/>
          <a:p>
            <a:pPr indent="0" marL="0">
              <a:buNone/>
            </a:pPr>
            <a:endParaRPr lang="en-US" dirty="0"/>
          </a:p>
        </p:txBody>
      </p:sp>
      <p:sp>
        <p:nvSpPr>
          <p:cNvPr id="23" name="Text 21"/>
          <p:cNvSpPr/>
          <p:nvPr/>
        </p:nvSpPr>
        <p:spPr>
          <a:xfrm>
            <a:off x="372070" y="1319510"/>
            <a:ext cx="2752576" cy="1864370"/>
          </a:xfrm>
          <a:prstGeom prst="roundRect">
            <a:avLst>
              <a:gd name="adj" fmla="val 2316"/>
            </a:avLst>
          </a:prstGeom>
          <a:solidFill>
            <a:srgbClr val="0D1426"/>
          </a:solidFill>
          <a:ln w="9525">
            <a:solidFill>
              <a:srgbClr val="1A6FFF">
                <a:alpha val="18000"/>
              </a:srgbClr>
            </a:solidFill>
          </a:ln>
        </p:spPr>
        <p:txBody>
          <a:bodyPr wrap="square" rtlCol="0" anchor="t"/>
          <a:lstStyle/>
          <a:p>
            <a:pPr indent="0" marL="0">
              <a:buNone/>
            </a:pPr>
            <a:endParaRPr lang="en-US" dirty="0"/>
          </a:p>
        </p:txBody>
      </p:sp>
      <p:sp>
        <p:nvSpPr>
          <p:cNvPr id="24" name="Text 22"/>
          <p:cNvSpPr/>
          <p:nvPr/>
        </p:nvSpPr>
        <p:spPr>
          <a:xfrm>
            <a:off x="2914055" y="1400026"/>
            <a:ext cx="110832" cy="106710"/>
          </a:xfrm>
          <a:prstGeom prst="rect">
            <a:avLst/>
          </a:prstGeom>
          <a:noFill/>
          <a:ln/>
        </p:spPr>
        <p:txBody>
          <a:bodyPr wrap="none" lIns="0" tIns="0" rIns="0" bIns="0" rtlCol="0" anchor="ctr"/>
          <a:lstStyle/>
          <a:p>
            <a:pPr algn="l" indent="0" marL="0">
              <a:lnSpc>
                <a:spcPts val="840"/>
              </a:lnSpc>
              <a:buNone/>
            </a:pPr>
            <a:r>
              <a:rPr lang="en-US" sz="560" b="1" dirty="0">
                <a:solidFill>
                  <a:srgbClr val="1A6FFF">
                    <a:alpha val="40000"/>
                  </a:srgbClr>
                </a:solidFill>
                <a:latin typeface="Consolas" pitchFamily="34" charset="0"/>
                <a:ea typeface="Consolas" pitchFamily="34" charset="-122"/>
                <a:cs typeface="Consolas" pitchFamily="34" charset="-120"/>
              </a:rPr>
              <a:t>01</a:t>
            </a:r>
            <a:endParaRPr lang="en-US" sz="560" dirty="0"/>
          </a:p>
        </p:txBody>
      </p:sp>
      <p:sp>
        <p:nvSpPr>
          <p:cNvPr id="25" name="Text 23"/>
          <p:cNvSpPr/>
          <p:nvPr/>
        </p:nvSpPr>
        <p:spPr>
          <a:xfrm>
            <a:off x="509736" y="1443335"/>
            <a:ext cx="257770" cy="257770"/>
          </a:xfrm>
          <a:prstGeom prst="roundRect">
            <a:avLst>
              <a:gd name="adj" fmla="val 19215"/>
            </a:avLst>
          </a:prstGeom>
          <a:solidFill>
            <a:srgbClr val="1A6FFF">
              <a:alpha val="12000"/>
            </a:srgbClr>
          </a:solidFill>
          <a:ln w="9525">
            <a:solidFill>
              <a:srgbClr val="1A6FFF">
                <a:alpha val="28000"/>
              </a:srgbClr>
            </a:solidFill>
          </a:ln>
        </p:spPr>
        <p:txBody>
          <a:bodyPr wrap="none" rtlCol="0" anchor="t"/>
          <a:lstStyle/>
          <a:p>
            <a:pPr indent="0" marL="0">
              <a:buNone/>
            </a:pPr>
            <a:endParaRPr lang="en-US" dirty="0"/>
          </a:p>
        </p:txBody>
      </p:sp>
      <p:pic>
        <p:nvPicPr>
          <p:cNvPr id="2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2253" y="1505852"/>
            <a:ext cx="132588" cy="132588"/>
          </a:xfrm>
          <a:prstGeom prst="rect">
            <a:avLst/>
          </a:prstGeom>
        </p:spPr>
      </p:pic>
      <p:sp>
        <p:nvSpPr>
          <p:cNvPr id="27" name="Text 24"/>
          <p:cNvSpPr/>
          <p:nvPr/>
        </p:nvSpPr>
        <p:spPr>
          <a:xfrm>
            <a:off x="509736" y="1758255"/>
            <a:ext cx="2724969" cy="125016"/>
          </a:xfrm>
          <a:prstGeom prst="rect">
            <a:avLst/>
          </a:prstGeom>
          <a:noFill/>
          <a:ln/>
        </p:spPr>
        <p:txBody>
          <a:bodyPr wrap="none" lIns="0" tIns="0" rIns="0" bIns="0" rtlCol="0" anchor="t"/>
          <a:lstStyle/>
          <a:p>
            <a:pPr algn="l" indent="0" marL="0">
              <a:lnSpc>
                <a:spcPts val="984"/>
              </a:lnSpc>
              <a:buNone/>
            </a:pPr>
            <a:r>
              <a:rPr lang="en-US" sz="820" b="1" spc="10" kern="0" dirty="0">
                <a:solidFill>
                  <a:srgbClr val="F0F4FF"/>
                </a:solidFill>
                <a:latin typeface="Calibri" pitchFamily="34" charset="0"/>
                <a:ea typeface="Calibri" pitchFamily="34" charset="-122"/>
                <a:cs typeface="Calibri" pitchFamily="34" charset="-120"/>
              </a:rPr>
              <a:t>Deterministic Output API</a:t>
            </a:r>
            <a:endParaRPr lang="en-US" sz="820" dirty="0"/>
          </a:p>
        </p:txBody>
      </p:sp>
      <p:sp>
        <p:nvSpPr>
          <p:cNvPr id="28" name="Text 25"/>
          <p:cNvSpPr/>
          <p:nvPr/>
        </p:nvSpPr>
        <p:spPr>
          <a:xfrm>
            <a:off x="509736" y="1940421"/>
            <a:ext cx="2526789" cy="1190305"/>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Every response carries a verification signature and proof chain reference. Integration teams receive </a:t>
            </a:r>
            <a:pPr algn="l" indent="0" marL="0">
              <a:lnSpc>
                <a:spcPts val="1085"/>
              </a:lnSpc>
              <a:buNone/>
            </a:pPr>
            <a:r>
              <a:rPr lang="en-US" sz="700" b="1" dirty="0">
                <a:solidFill>
                  <a:srgbClr val="F0F4FF">
                    <a:alpha val="65000"/>
                  </a:srgbClr>
                </a:solidFill>
                <a:latin typeface="Calibri" pitchFamily="34" charset="0"/>
                <a:ea typeface="Calibri" pitchFamily="34" charset="-122"/>
                <a:cs typeface="Calibri" pitchFamily="34" charset="-120"/>
              </a:rPr>
              <a:t>derived truth</a:t>
            </a:r>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 not inference.</a:t>
            </a:r>
            <a:endParaRPr lang="en-US" sz="700" dirty="0"/>
          </a:p>
        </p:txBody>
      </p:sp>
      <p:sp>
        <p:nvSpPr>
          <p:cNvPr id="29" name="Text 26"/>
          <p:cNvSpPr/>
          <p:nvPr/>
        </p:nvSpPr>
        <p:spPr>
          <a:xfrm>
            <a:off x="3195638" y="1319510"/>
            <a:ext cx="2752576" cy="1864370"/>
          </a:xfrm>
          <a:prstGeom prst="roundRect">
            <a:avLst>
              <a:gd name="adj" fmla="val 2316"/>
            </a:avLst>
          </a:prstGeom>
          <a:solidFill>
            <a:srgbClr val="0D1426"/>
          </a:solidFill>
          <a:ln w="9525">
            <a:solidFill>
              <a:srgbClr val="1A6FFF">
                <a:alpha val="18000"/>
              </a:srgbClr>
            </a:solidFill>
          </a:ln>
        </p:spPr>
        <p:txBody>
          <a:bodyPr wrap="square" rtlCol="0" anchor="t"/>
          <a:lstStyle/>
          <a:p>
            <a:pPr indent="0" marL="0">
              <a:buNone/>
            </a:pPr>
            <a:endParaRPr lang="en-US" dirty="0"/>
          </a:p>
        </p:txBody>
      </p:sp>
      <p:sp>
        <p:nvSpPr>
          <p:cNvPr id="30" name="Text 27"/>
          <p:cNvSpPr/>
          <p:nvPr/>
        </p:nvSpPr>
        <p:spPr>
          <a:xfrm>
            <a:off x="5737622" y="1400026"/>
            <a:ext cx="110832" cy="106710"/>
          </a:xfrm>
          <a:prstGeom prst="rect">
            <a:avLst/>
          </a:prstGeom>
          <a:noFill/>
          <a:ln/>
        </p:spPr>
        <p:txBody>
          <a:bodyPr wrap="none" lIns="0" tIns="0" rIns="0" bIns="0" rtlCol="0" anchor="ctr"/>
          <a:lstStyle/>
          <a:p>
            <a:pPr algn="l" indent="0" marL="0">
              <a:lnSpc>
                <a:spcPts val="840"/>
              </a:lnSpc>
              <a:buNone/>
            </a:pPr>
            <a:r>
              <a:rPr lang="en-US" sz="560" b="1" dirty="0">
                <a:solidFill>
                  <a:srgbClr val="1A6FFF">
                    <a:alpha val="40000"/>
                  </a:srgbClr>
                </a:solidFill>
                <a:latin typeface="Consolas" pitchFamily="34" charset="0"/>
                <a:ea typeface="Consolas" pitchFamily="34" charset="-122"/>
                <a:cs typeface="Consolas" pitchFamily="34" charset="-120"/>
              </a:rPr>
              <a:t>02</a:t>
            </a:r>
            <a:endParaRPr lang="en-US" sz="560" dirty="0"/>
          </a:p>
        </p:txBody>
      </p:sp>
      <p:sp>
        <p:nvSpPr>
          <p:cNvPr id="31" name="Text 28"/>
          <p:cNvSpPr/>
          <p:nvPr/>
        </p:nvSpPr>
        <p:spPr>
          <a:xfrm>
            <a:off x="3333304" y="1443335"/>
            <a:ext cx="257770" cy="257770"/>
          </a:xfrm>
          <a:prstGeom prst="roundRect">
            <a:avLst>
              <a:gd name="adj" fmla="val 19215"/>
            </a:avLst>
          </a:prstGeom>
          <a:solidFill>
            <a:srgbClr val="1A6FFF">
              <a:alpha val="12000"/>
            </a:srgbClr>
          </a:solidFill>
          <a:ln w="9525">
            <a:solidFill>
              <a:srgbClr val="1A6FFF">
                <a:alpha val="28000"/>
              </a:srgbClr>
            </a:solidFill>
          </a:ln>
        </p:spPr>
        <p:txBody>
          <a:bodyPr wrap="none" rtlCol="0" anchor="t"/>
          <a:lstStyle/>
          <a:p>
            <a:pPr indent="0" marL="0">
              <a:buNone/>
            </a:pPr>
            <a:endParaRPr lang="en-US" dirty="0"/>
          </a:p>
        </p:txBody>
      </p:sp>
      <p:pic>
        <p:nvPicPr>
          <p:cNvPr id="32"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95820" y="1505852"/>
            <a:ext cx="132588" cy="132588"/>
          </a:xfrm>
          <a:prstGeom prst="rect">
            <a:avLst/>
          </a:prstGeom>
        </p:spPr>
      </p:pic>
      <p:sp>
        <p:nvSpPr>
          <p:cNvPr id="33" name="Text 29"/>
          <p:cNvSpPr/>
          <p:nvPr/>
        </p:nvSpPr>
        <p:spPr>
          <a:xfrm>
            <a:off x="3333304" y="1758255"/>
            <a:ext cx="2724969" cy="125016"/>
          </a:xfrm>
          <a:prstGeom prst="rect">
            <a:avLst/>
          </a:prstGeom>
          <a:noFill/>
          <a:ln/>
        </p:spPr>
        <p:txBody>
          <a:bodyPr wrap="none" lIns="0" tIns="0" rIns="0" bIns="0" rtlCol="0" anchor="t"/>
          <a:lstStyle/>
          <a:p>
            <a:pPr algn="l" indent="0" marL="0">
              <a:lnSpc>
                <a:spcPts val="984"/>
              </a:lnSpc>
              <a:buNone/>
            </a:pPr>
            <a:r>
              <a:rPr lang="en-US" sz="820" b="1" spc="10" kern="0" dirty="0">
                <a:solidFill>
                  <a:srgbClr val="F0F4FF"/>
                </a:solidFill>
                <a:latin typeface="Calibri" pitchFamily="34" charset="0"/>
                <a:ea typeface="Calibri" pitchFamily="34" charset="-122"/>
                <a:cs typeface="Calibri" pitchFamily="34" charset="-120"/>
              </a:rPr>
              <a:t>Sealed Query Execution</a:t>
            </a:r>
            <a:endParaRPr lang="en-US" sz="820" dirty="0"/>
          </a:p>
        </p:txBody>
      </p:sp>
      <p:sp>
        <p:nvSpPr>
          <p:cNvPr id="34" name="Text 30"/>
          <p:cNvSpPr/>
          <p:nvPr/>
        </p:nvSpPr>
        <p:spPr>
          <a:xfrm>
            <a:off x="3333304" y="1940421"/>
            <a:ext cx="2526789" cy="1190305"/>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Every query processed in a </a:t>
            </a:r>
            <a:pPr algn="l" indent="0" marL="0">
              <a:lnSpc>
                <a:spcPts val="1085"/>
              </a:lnSpc>
              <a:buNone/>
            </a:pPr>
            <a:r>
              <a:rPr lang="en-US" sz="700" b="1" dirty="0">
                <a:solidFill>
                  <a:srgbClr val="F0F4FF">
                    <a:alpha val="65000"/>
                  </a:srgbClr>
                </a:solidFill>
                <a:latin typeface="Calibri" pitchFamily="34" charset="0"/>
                <a:ea typeface="Calibri" pitchFamily="34" charset="-122"/>
                <a:cs typeface="Calibri" pitchFamily="34" charset="-120"/>
              </a:rPr>
              <a:t>hermetically isolated environment</a:t>
            </a:r>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 Your data never touches the model. The model never touches your data.</a:t>
            </a:r>
            <a:endParaRPr lang="en-US" sz="700" dirty="0"/>
          </a:p>
        </p:txBody>
      </p:sp>
      <p:sp>
        <p:nvSpPr>
          <p:cNvPr id="35" name="Text 31"/>
          <p:cNvSpPr/>
          <p:nvPr/>
        </p:nvSpPr>
        <p:spPr>
          <a:xfrm>
            <a:off x="6019205" y="1319510"/>
            <a:ext cx="2752725" cy="1864370"/>
          </a:xfrm>
          <a:prstGeom prst="roundRect">
            <a:avLst>
              <a:gd name="adj" fmla="val 2316"/>
            </a:avLst>
          </a:prstGeom>
          <a:solidFill>
            <a:srgbClr val="0D1426"/>
          </a:solidFill>
          <a:ln w="9525">
            <a:solidFill>
              <a:srgbClr val="1A6FFF">
                <a:alpha val="18000"/>
              </a:srgbClr>
            </a:solidFill>
          </a:ln>
        </p:spPr>
        <p:txBody>
          <a:bodyPr wrap="square" rtlCol="0" anchor="t"/>
          <a:lstStyle/>
          <a:p>
            <a:pPr indent="0" marL="0">
              <a:buNone/>
            </a:pPr>
            <a:endParaRPr lang="en-US" dirty="0"/>
          </a:p>
        </p:txBody>
      </p:sp>
      <p:sp>
        <p:nvSpPr>
          <p:cNvPr id="36" name="Text 32"/>
          <p:cNvSpPr/>
          <p:nvPr/>
        </p:nvSpPr>
        <p:spPr>
          <a:xfrm>
            <a:off x="8561338" y="1400026"/>
            <a:ext cx="110832" cy="106710"/>
          </a:xfrm>
          <a:prstGeom prst="rect">
            <a:avLst/>
          </a:prstGeom>
          <a:noFill/>
          <a:ln/>
        </p:spPr>
        <p:txBody>
          <a:bodyPr wrap="none" lIns="0" tIns="0" rIns="0" bIns="0" rtlCol="0" anchor="ctr"/>
          <a:lstStyle/>
          <a:p>
            <a:pPr algn="l" indent="0" marL="0">
              <a:lnSpc>
                <a:spcPts val="840"/>
              </a:lnSpc>
              <a:buNone/>
            </a:pPr>
            <a:r>
              <a:rPr lang="en-US" sz="560" b="1" dirty="0">
                <a:solidFill>
                  <a:srgbClr val="1A6FFF">
                    <a:alpha val="40000"/>
                  </a:srgbClr>
                </a:solidFill>
                <a:latin typeface="Consolas" pitchFamily="34" charset="0"/>
                <a:ea typeface="Consolas" pitchFamily="34" charset="-122"/>
                <a:cs typeface="Consolas" pitchFamily="34" charset="-120"/>
              </a:rPr>
              <a:t>03</a:t>
            </a:r>
            <a:endParaRPr lang="en-US" sz="560" dirty="0"/>
          </a:p>
        </p:txBody>
      </p:sp>
      <p:sp>
        <p:nvSpPr>
          <p:cNvPr id="37" name="Text 33"/>
          <p:cNvSpPr/>
          <p:nvPr/>
        </p:nvSpPr>
        <p:spPr>
          <a:xfrm>
            <a:off x="6156871" y="1443335"/>
            <a:ext cx="257770" cy="257770"/>
          </a:xfrm>
          <a:prstGeom prst="roundRect">
            <a:avLst>
              <a:gd name="adj" fmla="val 19215"/>
            </a:avLst>
          </a:prstGeom>
          <a:solidFill>
            <a:srgbClr val="1A6FFF">
              <a:alpha val="12000"/>
            </a:srgbClr>
          </a:solidFill>
          <a:ln w="9525">
            <a:solidFill>
              <a:srgbClr val="1A6FFF">
                <a:alpha val="28000"/>
              </a:srgbClr>
            </a:solidFill>
          </a:ln>
        </p:spPr>
        <p:txBody>
          <a:bodyPr wrap="none" rtlCol="0" anchor="t"/>
          <a:lstStyle/>
          <a:p>
            <a:pPr indent="0" marL="0">
              <a:buNone/>
            </a:pPr>
            <a:endParaRPr lang="en-US" dirty="0"/>
          </a:p>
        </p:txBody>
      </p:sp>
      <p:pic>
        <p:nvPicPr>
          <p:cNvPr id="3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19387" y="1505852"/>
            <a:ext cx="132588" cy="132588"/>
          </a:xfrm>
          <a:prstGeom prst="rect">
            <a:avLst/>
          </a:prstGeom>
        </p:spPr>
      </p:pic>
      <p:sp>
        <p:nvSpPr>
          <p:cNvPr id="39" name="Text 34"/>
          <p:cNvSpPr/>
          <p:nvPr/>
        </p:nvSpPr>
        <p:spPr>
          <a:xfrm>
            <a:off x="6156871" y="1758255"/>
            <a:ext cx="2725132" cy="125016"/>
          </a:xfrm>
          <a:prstGeom prst="rect">
            <a:avLst/>
          </a:prstGeom>
          <a:noFill/>
          <a:ln/>
        </p:spPr>
        <p:txBody>
          <a:bodyPr wrap="none" lIns="0" tIns="0" rIns="0" bIns="0" rtlCol="0" anchor="t"/>
          <a:lstStyle/>
          <a:p>
            <a:pPr algn="l" indent="0" marL="0">
              <a:lnSpc>
                <a:spcPts val="984"/>
              </a:lnSpc>
              <a:buNone/>
            </a:pPr>
            <a:r>
              <a:rPr lang="en-US" sz="820" b="1" spc="10" kern="0" dirty="0">
                <a:solidFill>
                  <a:srgbClr val="F0F4FF"/>
                </a:solidFill>
                <a:latin typeface="Calibri" pitchFamily="34" charset="0"/>
                <a:ea typeface="Calibri" pitchFamily="34" charset="-122"/>
                <a:cs typeface="Calibri" pitchFamily="34" charset="-120"/>
              </a:rPr>
              <a:t>Audit-Native Architecture</a:t>
            </a:r>
            <a:endParaRPr lang="en-US" sz="820" dirty="0"/>
          </a:p>
        </p:txBody>
      </p:sp>
      <p:sp>
        <p:nvSpPr>
          <p:cNvPr id="40" name="Text 35"/>
          <p:cNvSpPr/>
          <p:nvPr/>
        </p:nvSpPr>
        <p:spPr>
          <a:xfrm>
            <a:off x="6156871" y="1940421"/>
            <a:ext cx="2526941" cy="1190305"/>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Derivation chains generated </a:t>
            </a:r>
            <a:pPr algn="l" indent="0" marL="0">
              <a:lnSpc>
                <a:spcPts val="1085"/>
              </a:lnSpc>
              <a:buNone/>
            </a:pPr>
            <a:r>
              <a:rPr lang="en-US" sz="700" b="1" dirty="0">
                <a:solidFill>
                  <a:srgbClr val="F0F4FF">
                    <a:alpha val="65000"/>
                  </a:srgbClr>
                </a:solidFill>
                <a:latin typeface="Calibri" pitchFamily="34" charset="0"/>
                <a:ea typeface="Calibri" pitchFamily="34" charset="-122"/>
                <a:cs typeface="Calibri" pitchFamily="34" charset="-120"/>
              </a:rPr>
              <a:t>at delivery</a:t>
            </a:r>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 — not reconstructed afterward. Native, immutable audit records for regulators and compliance.</a:t>
            </a:r>
            <a:endParaRPr lang="en-US" sz="700" dirty="0"/>
          </a:p>
        </p:txBody>
      </p:sp>
      <p:sp>
        <p:nvSpPr>
          <p:cNvPr id="41" name="Text 36"/>
          <p:cNvSpPr/>
          <p:nvPr/>
        </p:nvSpPr>
        <p:spPr>
          <a:xfrm>
            <a:off x="372070" y="3254871"/>
            <a:ext cx="2752576" cy="1864519"/>
          </a:xfrm>
          <a:prstGeom prst="roundRect">
            <a:avLst>
              <a:gd name="adj" fmla="val 2316"/>
            </a:avLst>
          </a:prstGeom>
          <a:solidFill>
            <a:srgbClr val="0D1426"/>
          </a:solidFill>
          <a:ln w="9525">
            <a:solidFill>
              <a:srgbClr val="1A6FFF">
                <a:alpha val="18000"/>
              </a:srgbClr>
            </a:solidFill>
          </a:ln>
        </p:spPr>
        <p:txBody>
          <a:bodyPr wrap="square" rtlCol="0" anchor="t"/>
          <a:lstStyle/>
          <a:p>
            <a:pPr indent="0" marL="0">
              <a:buNone/>
            </a:pPr>
            <a:endParaRPr lang="en-US" dirty="0"/>
          </a:p>
        </p:txBody>
      </p:sp>
      <p:sp>
        <p:nvSpPr>
          <p:cNvPr id="42" name="Text 37"/>
          <p:cNvSpPr/>
          <p:nvPr/>
        </p:nvSpPr>
        <p:spPr>
          <a:xfrm>
            <a:off x="2914055" y="3335387"/>
            <a:ext cx="110832" cy="106710"/>
          </a:xfrm>
          <a:prstGeom prst="rect">
            <a:avLst/>
          </a:prstGeom>
          <a:noFill/>
          <a:ln/>
        </p:spPr>
        <p:txBody>
          <a:bodyPr wrap="none" lIns="0" tIns="0" rIns="0" bIns="0" rtlCol="0" anchor="ctr"/>
          <a:lstStyle/>
          <a:p>
            <a:pPr algn="l" indent="0" marL="0">
              <a:lnSpc>
                <a:spcPts val="840"/>
              </a:lnSpc>
              <a:buNone/>
            </a:pPr>
            <a:r>
              <a:rPr lang="en-US" sz="560" b="1" dirty="0">
                <a:solidFill>
                  <a:srgbClr val="1A6FFF">
                    <a:alpha val="40000"/>
                  </a:srgbClr>
                </a:solidFill>
                <a:latin typeface="Consolas" pitchFamily="34" charset="0"/>
                <a:ea typeface="Consolas" pitchFamily="34" charset="-122"/>
                <a:cs typeface="Consolas" pitchFamily="34" charset="-120"/>
              </a:rPr>
              <a:t>04</a:t>
            </a:r>
            <a:endParaRPr lang="en-US" sz="560" dirty="0"/>
          </a:p>
        </p:txBody>
      </p:sp>
      <p:sp>
        <p:nvSpPr>
          <p:cNvPr id="43" name="Text 38"/>
          <p:cNvSpPr/>
          <p:nvPr/>
        </p:nvSpPr>
        <p:spPr>
          <a:xfrm>
            <a:off x="509736" y="3378696"/>
            <a:ext cx="257770" cy="257770"/>
          </a:xfrm>
          <a:prstGeom prst="roundRect">
            <a:avLst>
              <a:gd name="adj" fmla="val 19215"/>
            </a:avLst>
          </a:prstGeom>
          <a:solidFill>
            <a:srgbClr val="1A6FFF">
              <a:alpha val="12000"/>
            </a:srgbClr>
          </a:solidFill>
          <a:ln w="9525">
            <a:solidFill>
              <a:srgbClr val="1A6FFF">
                <a:alpha val="28000"/>
              </a:srgbClr>
            </a:solidFill>
          </a:ln>
        </p:spPr>
        <p:txBody>
          <a:bodyPr wrap="none" rtlCol="0" anchor="t"/>
          <a:lstStyle/>
          <a:p>
            <a:pPr indent="0" marL="0">
              <a:buNone/>
            </a:pPr>
            <a:endParaRPr lang="en-US" dirty="0"/>
          </a:p>
        </p:txBody>
      </p:sp>
      <p:pic>
        <p:nvPicPr>
          <p:cNvPr id="44"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253" y="3441213"/>
            <a:ext cx="132588" cy="132588"/>
          </a:xfrm>
          <a:prstGeom prst="rect">
            <a:avLst/>
          </a:prstGeom>
        </p:spPr>
      </p:pic>
      <p:sp>
        <p:nvSpPr>
          <p:cNvPr id="45" name="Text 39"/>
          <p:cNvSpPr/>
          <p:nvPr/>
        </p:nvSpPr>
        <p:spPr>
          <a:xfrm>
            <a:off x="509736" y="3693616"/>
            <a:ext cx="2724969" cy="125016"/>
          </a:xfrm>
          <a:prstGeom prst="rect">
            <a:avLst/>
          </a:prstGeom>
          <a:noFill/>
          <a:ln/>
        </p:spPr>
        <p:txBody>
          <a:bodyPr wrap="none" lIns="0" tIns="0" rIns="0" bIns="0" rtlCol="0" anchor="t"/>
          <a:lstStyle/>
          <a:p>
            <a:pPr algn="l" indent="0" marL="0">
              <a:lnSpc>
                <a:spcPts val="984"/>
              </a:lnSpc>
              <a:buNone/>
            </a:pPr>
            <a:r>
              <a:rPr lang="en-US" sz="820" b="1" spc="10" kern="0" dirty="0">
                <a:solidFill>
                  <a:srgbClr val="F0F4FF"/>
                </a:solidFill>
                <a:latin typeface="Calibri" pitchFamily="34" charset="0"/>
                <a:ea typeface="Calibri" pitchFamily="34" charset="-122"/>
                <a:cs typeface="Calibri" pitchFamily="34" charset="-120"/>
              </a:rPr>
              <a:t>Three Deployment Modes</a:t>
            </a:r>
            <a:endParaRPr lang="en-US" sz="820" dirty="0"/>
          </a:p>
        </p:txBody>
      </p:sp>
      <p:sp>
        <p:nvSpPr>
          <p:cNvPr id="46" name="Text 40"/>
          <p:cNvSpPr/>
          <p:nvPr/>
        </p:nvSpPr>
        <p:spPr>
          <a:xfrm>
            <a:off x="509736" y="3875782"/>
            <a:ext cx="2526789" cy="1190461"/>
          </a:xfrm>
          <a:prstGeom prst="rect">
            <a:avLst/>
          </a:prstGeom>
          <a:noFill/>
          <a:ln/>
        </p:spPr>
        <p:txBody>
          <a:bodyPr wrap="square" lIns="0" tIns="0" rIns="0" bIns="0" rtlCol="0" anchor="t"/>
          <a:lstStyle/>
          <a:p>
            <a:pPr algn="l" indent="0" marL="0">
              <a:lnSpc>
                <a:spcPts val="1085"/>
              </a:lnSpc>
              <a:buNone/>
            </a:pPr>
            <a:r>
              <a:rPr lang="en-US" sz="700" b="1" dirty="0">
                <a:solidFill>
                  <a:srgbClr val="F0F4FF">
                    <a:alpha val="65000"/>
                  </a:srgbClr>
                </a:solidFill>
                <a:latin typeface="Calibri" pitchFamily="34" charset="0"/>
                <a:ea typeface="Calibri" pitchFamily="34" charset="-122"/>
                <a:cs typeface="Calibri" pitchFamily="34" charset="-120"/>
              </a:rPr>
              <a:t>Sovereign Cloud · On-Premise Sealed Appliance · Air-Gapped Classified Configuration.</a:t>
            </a:r>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 Infrastructure requirements are first-class, not afterthoughts.</a:t>
            </a:r>
            <a:endParaRPr lang="en-US" sz="700" dirty="0"/>
          </a:p>
        </p:txBody>
      </p:sp>
      <p:sp>
        <p:nvSpPr>
          <p:cNvPr id="47" name="Text 41"/>
          <p:cNvSpPr/>
          <p:nvPr/>
        </p:nvSpPr>
        <p:spPr>
          <a:xfrm>
            <a:off x="3195638" y="3254871"/>
            <a:ext cx="2752576" cy="1864519"/>
          </a:xfrm>
          <a:prstGeom prst="roundRect">
            <a:avLst>
              <a:gd name="adj" fmla="val 2316"/>
            </a:avLst>
          </a:prstGeom>
          <a:solidFill>
            <a:srgbClr val="0D1426"/>
          </a:solidFill>
          <a:ln w="9525">
            <a:solidFill>
              <a:srgbClr val="1A6FFF">
                <a:alpha val="18000"/>
              </a:srgbClr>
            </a:solidFill>
          </a:ln>
        </p:spPr>
        <p:txBody>
          <a:bodyPr wrap="square" rtlCol="0" anchor="t"/>
          <a:lstStyle/>
          <a:p>
            <a:pPr indent="0" marL="0">
              <a:buNone/>
            </a:pPr>
            <a:endParaRPr lang="en-US" dirty="0"/>
          </a:p>
        </p:txBody>
      </p:sp>
      <p:sp>
        <p:nvSpPr>
          <p:cNvPr id="48" name="Text 42"/>
          <p:cNvSpPr/>
          <p:nvPr/>
        </p:nvSpPr>
        <p:spPr>
          <a:xfrm>
            <a:off x="5737622" y="3335387"/>
            <a:ext cx="110832" cy="106710"/>
          </a:xfrm>
          <a:prstGeom prst="rect">
            <a:avLst/>
          </a:prstGeom>
          <a:noFill/>
          <a:ln/>
        </p:spPr>
        <p:txBody>
          <a:bodyPr wrap="none" lIns="0" tIns="0" rIns="0" bIns="0" rtlCol="0" anchor="ctr"/>
          <a:lstStyle/>
          <a:p>
            <a:pPr algn="l" indent="0" marL="0">
              <a:lnSpc>
                <a:spcPts val="840"/>
              </a:lnSpc>
              <a:buNone/>
            </a:pPr>
            <a:r>
              <a:rPr lang="en-US" sz="560" b="1" dirty="0">
                <a:solidFill>
                  <a:srgbClr val="1A6FFF">
                    <a:alpha val="40000"/>
                  </a:srgbClr>
                </a:solidFill>
                <a:latin typeface="Consolas" pitchFamily="34" charset="0"/>
                <a:ea typeface="Consolas" pitchFamily="34" charset="-122"/>
                <a:cs typeface="Consolas" pitchFamily="34" charset="-120"/>
              </a:rPr>
              <a:t>05</a:t>
            </a:r>
            <a:endParaRPr lang="en-US" sz="560" dirty="0"/>
          </a:p>
        </p:txBody>
      </p:sp>
      <p:sp>
        <p:nvSpPr>
          <p:cNvPr id="49" name="Text 43"/>
          <p:cNvSpPr/>
          <p:nvPr/>
        </p:nvSpPr>
        <p:spPr>
          <a:xfrm>
            <a:off x="3333304" y="3378696"/>
            <a:ext cx="257770" cy="257770"/>
          </a:xfrm>
          <a:prstGeom prst="roundRect">
            <a:avLst>
              <a:gd name="adj" fmla="val 19215"/>
            </a:avLst>
          </a:prstGeom>
          <a:solidFill>
            <a:srgbClr val="1A6FFF">
              <a:alpha val="12000"/>
            </a:srgbClr>
          </a:solidFill>
          <a:ln w="9525">
            <a:solidFill>
              <a:srgbClr val="1A6FFF">
                <a:alpha val="28000"/>
              </a:srgbClr>
            </a:solidFill>
          </a:ln>
        </p:spPr>
        <p:txBody>
          <a:bodyPr wrap="none" rtlCol="0" anchor="t"/>
          <a:lstStyle/>
          <a:p>
            <a:pPr indent="0" marL="0">
              <a:buNone/>
            </a:pPr>
            <a:endParaRPr lang="en-US" dirty="0"/>
          </a:p>
        </p:txBody>
      </p:sp>
      <p:pic>
        <p:nvPicPr>
          <p:cNvPr id="50"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95820" y="3441213"/>
            <a:ext cx="132588" cy="132588"/>
          </a:xfrm>
          <a:prstGeom prst="rect">
            <a:avLst/>
          </a:prstGeom>
        </p:spPr>
      </p:pic>
      <p:sp>
        <p:nvSpPr>
          <p:cNvPr id="51" name="Text 44"/>
          <p:cNvSpPr/>
          <p:nvPr/>
        </p:nvSpPr>
        <p:spPr>
          <a:xfrm>
            <a:off x="3333304" y="3693616"/>
            <a:ext cx="2724969" cy="125016"/>
          </a:xfrm>
          <a:prstGeom prst="rect">
            <a:avLst/>
          </a:prstGeom>
          <a:noFill/>
          <a:ln/>
        </p:spPr>
        <p:txBody>
          <a:bodyPr wrap="none" lIns="0" tIns="0" rIns="0" bIns="0" rtlCol="0" anchor="t"/>
          <a:lstStyle/>
          <a:p>
            <a:pPr algn="l" indent="0" marL="0">
              <a:lnSpc>
                <a:spcPts val="984"/>
              </a:lnSpc>
              <a:buNone/>
            </a:pPr>
            <a:r>
              <a:rPr lang="en-US" sz="820" b="1" spc="10" kern="0" dirty="0">
                <a:solidFill>
                  <a:srgbClr val="F0F4FF"/>
                </a:solidFill>
                <a:latin typeface="Calibri" pitchFamily="34" charset="0"/>
                <a:ea typeface="Calibri" pitchFamily="34" charset="-122"/>
                <a:cs typeface="Calibri" pitchFamily="34" charset="-120"/>
              </a:rPr>
              <a:t>Human Governance Interface</a:t>
            </a:r>
            <a:endParaRPr lang="en-US" sz="820" dirty="0"/>
          </a:p>
        </p:txBody>
      </p:sp>
      <p:sp>
        <p:nvSpPr>
          <p:cNvPr id="52" name="Text 45"/>
          <p:cNvSpPr/>
          <p:nvPr/>
        </p:nvSpPr>
        <p:spPr>
          <a:xfrm>
            <a:off x="3333304" y="3875782"/>
            <a:ext cx="2526789" cy="1190461"/>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Governance dashboard for operators: inspect proof chains, challenge outputs, maintain oversight. </a:t>
            </a:r>
            <a:pPr algn="l" indent="0" marL="0">
              <a:lnSpc>
                <a:spcPts val="1085"/>
              </a:lnSpc>
              <a:buNone/>
            </a:pPr>
            <a:r>
              <a:rPr lang="en-US" sz="700" b="1" dirty="0">
                <a:solidFill>
                  <a:srgbClr val="F0F4FF">
                    <a:alpha val="65000"/>
                  </a:srgbClr>
                </a:solidFill>
                <a:latin typeface="Calibri" pitchFamily="34" charset="0"/>
                <a:ea typeface="Calibri" pitchFamily="34" charset="-122"/>
                <a:cs typeface="Calibri" pitchFamily="34" charset="-120"/>
              </a:rPr>
              <a:t>Human governance is structural</a:t>
            </a:r>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 not optional.</a:t>
            </a:r>
            <a:endParaRPr lang="en-US" sz="700" dirty="0"/>
          </a:p>
        </p:txBody>
      </p:sp>
      <p:sp>
        <p:nvSpPr>
          <p:cNvPr id="53" name="Text 46"/>
          <p:cNvSpPr/>
          <p:nvPr/>
        </p:nvSpPr>
        <p:spPr>
          <a:xfrm>
            <a:off x="6019205" y="3254871"/>
            <a:ext cx="2752725" cy="1864519"/>
          </a:xfrm>
          <a:prstGeom prst="roundRect">
            <a:avLst>
              <a:gd name="adj" fmla="val 2316"/>
            </a:avLst>
          </a:prstGeom>
          <a:solidFill>
            <a:srgbClr val="0D1426"/>
          </a:solidFill>
          <a:ln w="9525">
            <a:solidFill>
              <a:srgbClr val="1A6FFF">
                <a:alpha val="18000"/>
              </a:srgbClr>
            </a:solidFill>
          </a:ln>
        </p:spPr>
        <p:txBody>
          <a:bodyPr wrap="square" rtlCol="0" anchor="t"/>
          <a:lstStyle/>
          <a:p>
            <a:pPr indent="0" marL="0">
              <a:buNone/>
            </a:pPr>
            <a:endParaRPr lang="en-US" dirty="0"/>
          </a:p>
        </p:txBody>
      </p:sp>
      <p:sp>
        <p:nvSpPr>
          <p:cNvPr id="54" name="Text 47"/>
          <p:cNvSpPr/>
          <p:nvPr/>
        </p:nvSpPr>
        <p:spPr>
          <a:xfrm>
            <a:off x="8561338" y="3335387"/>
            <a:ext cx="110832" cy="106710"/>
          </a:xfrm>
          <a:prstGeom prst="rect">
            <a:avLst/>
          </a:prstGeom>
          <a:noFill/>
          <a:ln/>
        </p:spPr>
        <p:txBody>
          <a:bodyPr wrap="none" lIns="0" tIns="0" rIns="0" bIns="0" rtlCol="0" anchor="ctr"/>
          <a:lstStyle/>
          <a:p>
            <a:pPr algn="l" indent="0" marL="0">
              <a:lnSpc>
                <a:spcPts val="840"/>
              </a:lnSpc>
              <a:buNone/>
            </a:pPr>
            <a:r>
              <a:rPr lang="en-US" sz="560" b="1" dirty="0">
                <a:solidFill>
                  <a:srgbClr val="1A6FFF">
                    <a:alpha val="40000"/>
                  </a:srgbClr>
                </a:solidFill>
                <a:latin typeface="Consolas" pitchFamily="34" charset="0"/>
                <a:ea typeface="Consolas" pitchFamily="34" charset="-122"/>
                <a:cs typeface="Consolas" pitchFamily="34" charset="-120"/>
              </a:rPr>
              <a:t>06</a:t>
            </a:r>
            <a:endParaRPr lang="en-US" sz="560" dirty="0"/>
          </a:p>
        </p:txBody>
      </p:sp>
      <p:sp>
        <p:nvSpPr>
          <p:cNvPr id="55" name="Text 48"/>
          <p:cNvSpPr/>
          <p:nvPr/>
        </p:nvSpPr>
        <p:spPr>
          <a:xfrm>
            <a:off x="6156871" y="3378696"/>
            <a:ext cx="257770" cy="257770"/>
          </a:xfrm>
          <a:prstGeom prst="roundRect">
            <a:avLst>
              <a:gd name="adj" fmla="val 19215"/>
            </a:avLst>
          </a:prstGeom>
          <a:solidFill>
            <a:srgbClr val="1A6FFF">
              <a:alpha val="12000"/>
            </a:srgbClr>
          </a:solidFill>
          <a:ln w="9525">
            <a:solidFill>
              <a:srgbClr val="1A6FFF">
                <a:alpha val="28000"/>
              </a:srgbClr>
            </a:solidFill>
          </a:ln>
        </p:spPr>
        <p:txBody>
          <a:bodyPr wrap="none" rtlCol="0" anchor="t"/>
          <a:lstStyle/>
          <a:p>
            <a:pPr indent="0" marL="0">
              <a:buNone/>
            </a:pPr>
            <a:endParaRPr lang="en-US" dirty="0"/>
          </a:p>
        </p:txBody>
      </p:sp>
      <p:pic>
        <p:nvPicPr>
          <p:cNvPr id="56"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19387" y="3441213"/>
            <a:ext cx="132588" cy="132588"/>
          </a:xfrm>
          <a:prstGeom prst="rect">
            <a:avLst/>
          </a:prstGeom>
        </p:spPr>
      </p:pic>
      <p:sp>
        <p:nvSpPr>
          <p:cNvPr id="57" name="Text 49"/>
          <p:cNvSpPr/>
          <p:nvPr/>
        </p:nvSpPr>
        <p:spPr>
          <a:xfrm>
            <a:off x="6156871" y="3693616"/>
            <a:ext cx="2725132" cy="125016"/>
          </a:xfrm>
          <a:prstGeom prst="rect">
            <a:avLst/>
          </a:prstGeom>
          <a:noFill/>
          <a:ln/>
        </p:spPr>
        <p:txBody>
          <a:bodyPr wrap="none" lIns="0" tIns="0" rIns="0" bIns="0" rtlCol="0" anchor="t"/>
          <a:lstStyle/>
          <a:p>
            <a:pPr algn="l" indent="0" marL="0">
              <a:lnSpc>
                <a:spcPts val="984"/>
              </a:lnSpc>
              <a:buNone/>
            </a:pPr>
            <a:r>
              <a:rPr lang="en-US" sz="820" b="1" spc="10" kern="0" dirty="0">
                <a:solidFill>
                  <a:srgbClr val="F0F4FF"/>
                </a:solidFill>
                <a:latin typeface="Calibri" pitchFamily="34" charset="0"/>
                <a:ea typeface="Calibri" pitchFamily="34" charset="-122"/>
                <a:cs typeface="Calibri" pitchFamily="34" charset="-120"/>
              </a:rPr>
              <a:t>5 Sector Intelligence Modules</a:t>
            </a:r>
            <a:endParaRPr lang="en-US" sz="820" dirty="0"/>
          </a:p>
        </p:txBody>
      </p:sp>
      <p:sp>
        <p:nvSpPr>
          <p:cNvPr id="58" name="Text 50"/>
          <p:cNvSpPr/>
          <p:nvPr/>
        </p:nvSpPr>
        <p:spPr>
          <a:xfrm>
            <a:off x="6156871" y="3875782"/>
            <a:ext cx="2526941" cy="1190461"/>
          </a:xfrm>
          <a:prstGeom prst="rect">
            <a:avLst/>
          </a:prstGeom>
          <a:noFill/>
          <a:ln/>
        </p:spPr>
        <p:txBody>
          <a:bodyPr wrap="square" lIns="0" tIns="0" rIns="0" bIns="0" rtlCol="0" anchor="t"/>
          <a:lstStyle/>
          <a:p>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Pre-configured constraint sets for </a:t>
            </a:r>
            <a:pPr algn="l" indent="0" marL="0">
              <a:lnSpc>
                <a:spcPts val="1085"/>
              </a:lnSpc>
              <a:buNone/>
            </a:pPr>
            <a:r>
              <a:rPr lang="en-US" sz="700" b="1" dirty="0">
                <a:solidFill>
                  <a:srgbClr val="F0F4FF">
                    <a:alpha val="65000"/>
                  </a:srgbClr>
                </a:solidFill>
                <a:latin typeface="Calibri" pitchFamily="34" charset="0"/>
                <a:ea typeface="Calibri" pitchFamily="34" charset="-122"/>
                <a:cs typeface="Calibri" pitchFamily="34" charset="-120"/>
              </a:rPr>
              <a:t>Financial Services · Legal · Healthcare · Defense · Energy</a:t>
            </a:r>
            <a:pPr algn="l" indent="0" marL="0">
              <a:lnSpc>
                <a:spcPts val="1085"/>
              </a:lnSpc>
              <a:buNone/>
            </a:pPr>
            <a:r>
              <a:rPr lang="en-US" sz="700" dirty="0">
                <a:solidFill>
                  <a:srgbClr val="8A9BBF"/>
                </a:solidFill>
                <a:latin typeface="Calibri" pitchFamily="34" charset="0"/>
                <a:ea typeface="Calibri" pitchFamily="34" charset="-122"/>
                <a:cs typeface="Calibri" pitchFamily="34" charset="-120"/>
              </a:rPr>
              <a:t>. Sector-specific governance out of the box.</a:t>
            </a:r>
            <a:endParaRPr lang="en-US" sz="700" dirty="0"/>
          </a:p>
        </p:txBody>
      </p:sp>
      <p:sp>
        <p:nvSpPr>
          <p:cNvPr id="59" name="Text 51"/>
          <p:cNvSpPr/>
          <p:nvPr/>
        </p:nvSpPr>
        <p:spPr>
          <a:xfrm>
            <a:off x="0" y="4942880"/>
            <a:ext cx="9144000" cy="200620"/>
          </a:xfrm>
          <a:prstGeom prst="rect">
            <a:avLst/>
          </a:prstGeom>
          <a:solidFill>
            <a:srgbClr val="0D1426">
              <a:alpha val="90000"/>
            </a:srgbClr>
          </a:solidFill>
          <a:ln/>
        </p:spPr>
        <p:txBody>
          <a:bodyPr wrap="none" rtlCol="0" anchor="t"/>
          <a:lstStyle/>
          <a:p>
            <a:pPr indent="0" marL="0">
              <a:buNone/>
            </a:pPr>
            <a:endParaRPr lang="en-US" dirty="0"/>
          </a:p>
        </p:txBody>
      </p:sp>
      <p:sp>
        <p:nvSpPr>
          <p:cNvPr id="60" name="Text 52"/>
          <p:cNvSpPr/>
          <p:nvPr/>
        </p:nvSpPr>
        <p:spPr>
          <a:xfrm>
            <a:off x="0" y="4942880"/>
            <a:ext cx="9144000" cy="9525"/>
          </a:xfrm>
          <a:prstGeom prst="rect">
            <a:avLst/>
          </a:prstGeom>
          <a:solidFill>
            <a:srgbClr val="1A6FFF">
              <a:alpha val="12000"/>
            </a:srgbClr>
          </a:solidFill>
          <a:ln/>
        </p:spPr>
        <p:txBody>
          <a:bodyPr wrap="none" rtlCol="0" anchor="t"/>
          <a:lstStyle/>
          <a:p>
            <a:pPr indent="0" marL="0">
              <a:buNone/>
            </a:pPr>
            <a:endParaRPr lang="en-US" dirty="0"/>
          </a:p>
        </p:txBody>
      </p:sp>
      <p:sp>
        <p:nvSpPr>
          <p:cNvPr id="61" name="Text 53"/>
          <p:cNvSpPr/>
          <p:nvPr/>
        </p:nvSpPr>
        <p:spPr>
          <a:xfrm>
            <a:off x="372070" y="4994523"/>
            <a:ext cx="2846769" cy="106710"/>
          </a:xfrm>
          <a:prstGeom prst="rect">
            <a:avLst/>
          </a:prstGeom>
          <a:noFill/>
          <a:ln/>
        </p:spPr>
        <p:txBody>
          <a:bodyPr wrap="none" lIns="0" tIns="0" rIns="0" bIns="0" rtlCol="0" anchor="ctr"/>
          <a:lstStyle/>
          <a:p>
            <a:pPr algn="l" indent="0" marL="0">
              <a:lnSpc>
                <a:spcPts val="840"/>
              </a:lnSpc>
              <a:buNone/>
            </a:pPr>
            <a:r>
              <a:rPr lang="en-US" sz="560" dirty="0">
                <a:solidFill>
                  <a:srgbClr val="8A9BBF">
                    <a:alpha val="50000"/>
                  </a:srgbClr>
                </a:solidFill>
                <a:latin typeface="Calibri" pitchFamily="34" charset="0"/>
                <a:ea typeface="Calibri" pitchFamily="34" charset="-122"/>
                <a:cs typeface="Calibri" pitchFamily="34" charset="-120"/>
              </a:rPr>
              <a:t>PULSE · VERIFIED DELIVERY LAYER · DTOS ARCHITECTURE</a:t>
            </a:r>
            <a:endParaRPr lang="en-US" sz="560" dirty="0"/>
          </a:p>
        </p:txBody>
      </p:sp>
      <p:sp>
        <p:nvSpPr>
          <p:cNvPr id="62" name="Text 54"/>
          <p:cNvSpPr/>
          <p:nvPr/>
        </p:nvSpPr>
        <p:spPr>
          <a:xfrm>
            <a:off x="7228433" y="4988868"/>
            <a:ext cx="1697846" cy="118021"/>
          </a:xfrm>
          <a:prstGeom prst="rect">
            <a:avLst/>
          </a:prstGeom>
          <a:noFill/>
          <a:ln/>
        </p:spPr>
        <p:txBody>
          <a:bodyPr wrap="none" lIns="0" tIns="0" rIns="0" bIns="0" rtlCol="0" anchor="ctr"/>
          <a:lstStyle/>
          <a:p>
            <a:pPr algn="l" indent="0" marL="0">
              <a:lnSpc>
                <a:spcPts val="930"/>
              </a:lnSpc>
              <a:buNone/>
            </a:pPr>
            <a:r>
              <a:rPr lang="en-US" sz="620" dirty="0">
                <a:solidFill>
                  <a:srgbClr val="1A6FFF">
                    <a:alpha val="50000"/>
                  </a:srgbClr>
                </a:solidFill>
                <a:latin typeface="Calibri Light" pitchFamily="34" charset="0"/>
                <a:ea typeface="Calibri Light" pitchFamily="34" charset="-122"/>
                <a:cs typeface="Calibri Light" pitchFamily="34" charset="-120"/>
              </a:rPr>
              <a:t>DTOS · DETERMINISTIC TRUST</a:t>
            </a:r>
            <a:endParaRPr lang="en-US" sz="6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4050A"/>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FFFFFF"/>
              </a:gs>
              <a:gs pos="0">
                <a:srgbClr val="1A6FFF">
                  <a:alpha val="4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0" y="0"/>
            <a:ext cx="9144000" cy="5143500"/>
          </a:xfrm>
          <a:prstGeom prst="rect">
            <a:avLst/>
          </a:prstGeom>
          <a:gradFill rotWithShape="1">
            <a:gsLst>
              <a:gs pos="0">
                <a:srgbClr val="1A6FFF">
                  <a:alpha val="4000"/>
                </a:srgbClr>
              </a:gs>
              <a:gs pos="100000">
                <a:srgbClr val="000000">
                  <a:alpha val="0"/>
                </a:srgbClr>
              </a:gs>
            </a:gsLst>
            <a:lin ang="5400000" scaled="1"/>
          </a:gradFill>
          <a:ln/>
        </p:spPr>
        <p:txBody>
          <a:bodyPr wrap="square" rtlCol="0" anchor="t"/>
          <a:lstStyle/>
          <a:p>
            <a:pPr indent="0" marL="0">
              <a:buNone/>
            </a:pPr>
            <a:endParaRPr lang="en-US" dirty="0"/>
          </a:p>
        </p:txBody>
      </p:sp>
      <p:sp>
        <p:nvSpPr>
          <p:cNvPr id="4" name="Text 2"/>
          <p:cNvSpPr/>
          <p:nvPr/>
        </p:nvSpPr>
        <p:spPr>
          <a:xfrm>
            <a:off x="0" y="0"/>
            <a:ext cx="9144000" cy="5143500"/>
          </a:xfrm>
          <a:prstGeom prst="rect">
            <a:avLst/>
          </a:prstGeom>
          <a:gradFill rotWithShape="1">
            <a:gsLst>
              <a:gs pos="0">
                <a:srgbClr val="1A6FFF">
                  <a:alpha val="4000"/>
                </a:srgbClr>
              </a:gs>
              <a:gs pos="100000">
                <a:srgbClr val="000000">
                  <a:alpha val="0"/>
                </a:srgbClr>
              </a:gs>
            </a:gsLst>
            <a:lin ang="0" scaled="1"/>
          </a:gradFill>
          <a:ln/>
        </p:spPr>
        <p:txBody>
          <a:bodyPr wrap="square" rtlCol="0" anchor="t"/>
          <a:lstStyle/>
          <a:p>
            <a:pPr indent="0" marL="0">
              <a:buNone/>
            </a:pPr>
            <a:endParaRPr lang="en-US" dirty="0"/>
          </a:p>
        </p:txBody>
      </p:sp>
      <p:sp>
        <p:nvSpPr>
          <p:cNvPr id="5" name="Text 3"/>
          <p:cNvSpPr/>
          <p:nvPr/>
        </p:nvSpPr>
        <p:spPr>
          <a:xfrm>
            <a:off x="372070" y="257770"/>
            <a:ext cx="8987850" cy="251371"/>
          </a:xfrm>
          <a:prstGeom prst="rect">
            <a:avLst/>
          </a:prstGeom>
          <a:noFill/>
          <a:ln/>
        </p:spPr>
        <p:txBody>
          <a:bodyPr wrap="none" lIns="0" tIns="0" rIns="0" bIns="0" rtlCol="0" anchor="t"/>
          <a:lstStyle/>
          <a:p>
            <a:pPr algn="l" indent="0" marL="0">
              <a:lnSpc>
                <a:spcPts val="1980"/>
              </a:lnSpc>
              <a:spcAft>
                <a:spcPts val="230"/>
              </a:spcAft>
              <a:buNone/>
            </a:pPr>
            <a:r>
              <a:rPr lang="en-US" sz="1800" spc="-20" kern="0" dirty="0">
                <a:solidFill>
                  <a:srgbClr val="F0F4FF"/>
                </a:solidFill>
                <a:latin typeface="Calibri Light" pitchFamily="34" charset="0"/>
                <a:ea typeface="Calibri Light" pitchFamily="34" charset="-122"/>
                <a:cs typeface="Calibri Light" pitchFamily="34" charset="-120"/>
              </a:rPr>
              <a:t>A Category </a:t>
            </a:r>
            <a:pPr algn="l" indent="0" marL="0">
              <a:lnSpc>
                <a:spcPts val="1980"/>
              </a:lnSpc>
              <a:spcAft>
                <a:spcPts val="230"/>
              </a:spcAft>
              <a:buNone/>
            </a:pPr>
            <a:r>
              <a:rPr lang="en-US" sz="1800" spc="-20" kern="0" dirty="0">
                <a:solidFill>
                  <a:srgbClr val="1A6FFF"/>
                </a:solidFill>
                <a:latin typeface="Calibri Light" pitchFamily="34" charset="0"/>
                <a:ea typeface="Calibri Light" pitchFamily="34" charset="-122"/>
                <a:cs typeface="Calibri Light" pitchFamily="34" charset="-120"/>
              </a:rPr>
              <a:t>DTOS Defines Alone.</a:t>
            </a:r>
            <a:endParaRPr lang="en-US" sz="1800" dirty="0"/>
          </a:p>
        </p:txBody>
      </p:sp>
      <p:sp>
        <p:nvSpPr>
          <p:cNvPr id="6" name="Text 4"/>
          <p:cNvSpPr/>
          <p:nvPr/>
        </p:nvSpPr>
        <p:spPr>
          <a:xfrm>
            <a:off x="372070" y="538311"/>
            <a:ext cx="9239845" cy="150465"/>
          </a:xfrm>
          <a:prstGeom prst="rect">
            <a:avLst/>
          </a:prstGeom>
          <a:noFill/>
          <a:ln/>
        </p:spPr>
        <p:txBody>
          <a:bodyPr wrap="none" lIns="0" tIns="0" rIns="0" bIns="0" rtlCol="0" anchor="t"/>
          <a:lstStyle/>
          <a:p>
            <a:pPr algn="l" indent="0" marL="0">
              <a:lnSpc>
                <a:spcPts val="1185"/>
              </a:lnSpc>
              <a:buNone/>
            </a:pPr>
            <a:r>
              <a:rPr lang="en-US" sz="790" i="1" spc="10" kern="0" dirty="0">
                <a:solidFill>
                  <a:srgbClr val="8A9BBF"/>
                </a:solidFill>
                <a:latin typeface="Calibri" pitchFamily="34" charset="0"/>
                <a:ea typeface="Calibri" pitchFamily="34" charset="-122"/>
                <a:cs typeface="Calibri" pitchFamily="34" charset="-120"/>
              </a:rPr>
              <a:t>The competitive comparison is not between AI products. It is between architectures.</a:t>
            </a:r>
            <a:endParaRPr lang="en-US" sz="790" dirty="0"/>
          </a:p>
        </p:txBody>
      </p:sp>
      <p:sp>
        <p:nvSpPr>
          <p:cNvPr id="7" name="Text 5"/>
          <p:cNvSpPr/>
          <p:nvPr/>
        </p:nvSpPr>
        <p:spPr>
          <a:xfrm>
            <a:off x="1429941" y="816918"/>
            <a:ext cx="3708285" cy="253305"/>
          </a:xfrm>
          <a:prstGeom prst="roundRect">
            <a:avLst>
              <a:gd name="adj" fmla="val 17047"/>
            </a:avLst>
          </a:prstGeom>
          <a:solidFill>
            <a:srgbClr val="B4281E">
              <a:alpha val="14000"/>
            </a:srgbClr>
          </a:solidFill>
          <a:ln/>
        </p:spPr>
        <p:txBody>
          <a:bodyPr wrap="none" lIns="303758" tIns="57150" rIns="114300" bIns="57150" rtlCol="0" anchor="ctr"/>
          <a:lstStyle/>
          <a:p>
            <a:pPr algn="l" indent="0" marL="0">
              <a:buNone/>
            </a:pPr>
            <a:r>
              <a:rPr lang="en-US" sz="680" b="1" spc="50" kern="0" dirty="0">
                <a:solidFill>
                  <a:srgbClr val="E07060"/>
                </a:solidFill>
                <a:latin typeface="Calibri" pitchFamily="34" charset="0"/>
                <a:ea typeface="Calibri" pitchFamily="34" charset="-122"/>
                <a:cs typeface="Calibri" pitchFamily="34" charset="-120"/>
              </a:rPr>
              <a:t>PROBABILISTIC AI — INCLUDING SAFETY-TUNED MODELS</a:t>
            </a:r>
            <a:endParaRPr lang="en-US" sz="680" dirty="0"/>
          </a:p>
        </p:txBody>
      </p:sp>
      <p:pic>
        <p:nvPicPr>
          <p:cNvPr id="8"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25051" y="881964"/>
            <a:ext cx="132588" cy="132588"/>
          </a:xfrm>
          <a:prstGeom prst="rect">
            <a:avLst/>
          </a:prstGeom>
        </p:spPr>
      </p:pic>
      <p:sp>
        <p:nvSpPr>
          <p:cNvPr id="9" name="Text 6"/>
          <p:cNvSpPr/>
          <p:nvPr/>
        </p:nvSpPr>
        <p:spPr>
          <a:xfrm>
            <a:off x="5100935" y="816918"/>
            <a:ext cx="3744414" cy="253305"/>
          </a:xfrm>
          <a:prstGeom prst="roundRect">
            <a:avLst>
              <a:gd name="adj" fmla="val 17047"/>
            </a:avLst>
          </a:prstGeom>
          <a:solidFill>
            <a:srgbClr val="1A6FFF">
              <a:alpha val="13000"/>
            </a:srgbClr>
          </a:solidFill>
          <a:ln/>
        </p:spPr>
        <p:txBody>
          <a:bodyPr wrap="none" lIns="303758" tIns="57150" rIns="114300" bIns="57150" rtlCol="0" anchor="ctr"/>
          <a:lstStyle/>
          <a:p>
            <a:pPr algn="l" indent="0" marL="0">
              <a:buNone/>
            </a:pPr>
            <a:r>
              <a:rPr lang="en-US" sz="680" b="1" spc="50" kern="0" dirty="0">
                <a:solidFill>
                  <a:srgbClr val="5A9FFF"/>
                </a:solidFill>
                <a:latin typeface="Calibri" pitchFamily="34" charset="0"/>
                <a:ea typeface="Calibri" pitchFamily="34" charset="-122"/>
                <a:cs typeface="Calibri" pitchFamily="34" charset="-120"/>
              </a:rPr>
              <a:t>DTOS PULSE — DETERMINISTIC TRUST</a:t>
            </a:r>
            <a:endParaRPr lang="en-US" sz="680" dirty="0"/>
          </a:p>
        </p:txBody>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96045" y="881964"/>
            <a:ext cx="132588" cy="132588"/>
          </a:xfrm>
          <a:prstGeom prst="rect">
            <a:avLst/>
          </a:prstGeom>
        </p:spPr>
      </p:pic>
      <p:sp>
        <p:nvSpPr>
          <p:cNvPr id="11" name="Text 7"/>
          <p:cNvSpPr/>
          <p:nvPr/>
        </p:nvSpPr>
        <p:spPr>
          <a:xfrm>
            <a:off x="372070" y="1113383"/>
            <a:ext cx="8399859" cy="13841"/>
          </a:xfrm>
          <a:prstGeom prst="rect">
            <a:avLst/>
          </a:prstGeom>
          <a:gradFill rotWithShape="1">
            <a:gsLst>
              <a:gs pos="0">
                <a:srgbClr val="000000">
                  <a:alpha val="0"/>
                </a:srgbClr>
              </a:gs>
              <a:gs pos="25000">
                <a:srgbClr val="C83C28">
                  <a:alpha val="35000"/>
                </a:srgbClr>
              </a:gs>
              <a:gs pos="50000">
                <a:srgbClr val="C83C28">
                  <a:alpha val="35000"/>
                </a:srgbClr>
              </a:gs>
              <a:gs pos="75000">
                <a:srgbClr val="1A6FFF">
                  <a:alpha val="35000"/>
                </a:srgbClr>
              </a:gs>
              <a:gs pos="100000">
                <a:srgbClr val="1A6FFF">
                  <a:alpha val="35000"/>
                </a:srgbClr>
              </a:gs>
            </a:gsLst>
            <a:lin ang="0" scaled="1"/>
          </a:gradFill>
          <a:ln/>
        </p:spPr>
        <p:txBody>
          <a:bodyPr wrap="none" rtlCol="0" anchor="t"/>
          <a:lstStyle/>
          <a:p>
            <a:pPr indent="0" marL="0">
              <a:buNone/>
            </a:pPr>
            <a:endParaRPr lang="en-US" dirty="0"/>
          </a:p>
        </p:txBody>
      </p:sp>
      <p:sp>
        <p:nvSpPr>
          <p:cNvPr id="12" name="Text 8"/>
          <p:cNvSpPr/>
          <p:nvPr/>
        </p:nvSpPr>
        <p:spPr>
          <a:xfrm>
            <a:off x="372070" y="1127224"/>
            <a:ext cx="1057870" cy="237451"/>
          </a:xfrm>
          <a:prstGeom prst="rect">
            <a:avLst/>
          </a:prstGeom>
          <a:noFill/>
          <a:ln/>
        </p:spPr>
        <p:txBody>
          <a:bodyPr wrap="none" lIns="0" tIns="0" rIns="71120" bIns="0" rtlCol="0" anchor="ctr"/>
          <a:lstStyle/>
          <a:p>
            <a:pPr algn="l" indent="0" marL="0">
              <a:buNone/>
            </a:pPr>
            <a:r>
              <a:rPr lang="en-US" sz="620" b="1" spc="50" kern="0" dirty="0">
                <a:solidFill>
                  <a:srgbClr val="8A9BBF"/>
                </a:solidFill>
                <a:latin typeface="Calibri" pitchFamily="34" charset="0"/>
                <a:ea typeface="Calibri" pitchFamily="34" charset="-122"/>
                <a:cs typeface="Calibri" pitchFamily="34" charset="-120"/>
              </a:rPr>
              <a:t>OUTPUTBASIS</a:t>
            </a:r>
            <a:endParaRPr lang="en-US" sz="620" dirty="0"/>
          </a:p>
        </p:txBody>
      </p:sp>
      <p:sp>
        <p:nvSpPr>
          <p:cNvPr id="13" name="Text 9"/>
          <p:cNvSpPr/>
          <p:nvPr/>
        </p:nvSpPr>
        <p:spPr>
          <a:xfrm>
            <a:off x="1429941" y="1127224"/>
            <a:ext cx="3708285" cy="230535"/>
          </a:xfrm>
          <a:prstGeom prst="rect">
            <a:avLst/>
          </a:prstGeom>
          <a:solidFill>
            <a:srgbClr val="B4281E">
              <a:alpha val="10000"/>
            </a:srgbClr>
          </a:solidFill>
          <a:ln/>
        </p:spPr>
        <p:txBody>
          <a:bodyPr wrap="none" lIns="226982" tIns="43180" rIns="100330" bIns="43180" rtlCol="0" anchor="ctr"/>
          <a:lstStyle/>
          <a:p>
            <a:pPr algn="l" indent="0" marL="0">
              <a:buNone/>
            </a:pPr>
            <a:r>
              <a:rPr lang="en-US" sz="730" dirty="0">
                <a:solidFill>
                  <a:srgbClr val="D4B8B4"/>
                </a:solidFill>
                <a:latin typeface="Calibri" pitchFamily="34" charset="0"/>
                <a:ea typeface="Calibri" pitchFamily="34" charset="-122"/>
                <a:cs typeface="Calibri" pitchFamily="34" charset="-120"/>
              </a:rPr>
              <a:t>Statistical prediction</a:t>
            </a:r>
            <a:endParaRPr lang="en-US" sz="730" dirty="0"/>
          </a:p>
        </p:txBody>
      </p:sp>
      <p:sp>
        <p:nvSpPr>
          <p:cNvPr id="14" name="Text 10"/>
          <p:cNvSpPr/>
          <p:nvPr/>
        </p:nvSpPr>
        <p:spPr>
          <a:xfrm>
            <a:off x="1429941" y="1127224"/>
            <a:ext cx="9525" cy="230535"/>
          </a:xfrm>
          <a:prstGeom prst="rect">
            <a:avLst/>
          </a:prstGeom>
          <a:solidFill>
            <a:srgbClr val="C83C28">
              <a:alpha val="22000"/>
            </a:srgbClr>
          </a:solidFill>
          <a:ln/>
        </p:spPr>
        <p:txBody>
          <a:bodyPr wrap="none" rtlCol="0" anchor="t"/>
          <a:lstStyle/>
          <a:p>
            <a:pPr indent="0" marL="0">
              <a:buNone/>
            </a:pPr>
            <a:endParaRPr lang="en-US" dirty="0"/>
          </a:p>
        </p:txBody>
      </p:sp>
      <p:sp>
        <p:nvSpPr>
          <p:cNvPr id="15" name="Text 11"/>
          <p:cNvSpPr/>
          <p:nvPr/>
        </p:nvSpPr>
        <p:spPr>
          <a:xfrm>
            <a:off x="5046464" y="1127224"/>
            <a:ext cx="19050" cy="230535"/>
          </a:xfrm>
          <a:prstGeom prst="rect">
            <a:avLst/>
          </a:prstGeom>
          <a:solidFill>
            <a:srgbClr val="C83C28">
              <a:alpha val="18000"/>
            </a:srgbClr>
          </a:solidFill>
          <a:ln/>
        </p:spPr>
        <p:txBody>
          <a:bodyPr wrap="none" rtlCol="0" anchor="t"/>
          <a:lstStyle/>
          <a:p>
            <a:pPr indent="0" marL="0">
              <a:buNone/>
            </a:pPr>
            <a:endParaRPr lang="en-US" dirty="0"/>
          </a:p>
        </p:txBody>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33" y="1176198"/>
            <a:ext cx="132588" cy="132588"/>
          </a:xfrm>
          <a:prstGeom prst="rect">
            <a:avLst/>
          </a:prstGeom>
        </p:spPr>
      </p:pic>
      <p:sp>
        <p:nvSpPr>
          <p:cNvPr id="17" name="Text 12"/>
          <p:cNvSpPr/>
          <p:nvPr/>
        </p:nvSpPr>
        <p:spPr>
          <a:xfrm>
            <a:off x="5100935" y="1127224"/>
            <a:ext cx="3744414" cy="230535"/>
          </a:xfrm>
          <a:prstGeom prst="rect">
            <a:avLst/>
          </a:prstGeom>
          <a:solidFill>
            <a:srgbClr val="1A6FFF">
              <a:alpha val="9000"/>
            </a:srgbClr>
          </a:solidFill>
          <a:ln/>
        </p:spPr>
        <p:txBody>
          <a:bodyPr wrap="none" lIns="226982" tIns="43180" rIns="100330" bIns="43180" rtlCol="0" anchor="ctr"/>
          <a:lstStyle/>
          <a:p>
            <a:pPr algn="l" indent="0" marL="0">
              <a:buNone/>
            </a:pPr>
            <a:r>
              <a:rPr lang="en-US" sz="730" dirty="0">
                <a:solidFill>
                  <a:srgbClr val="C0D4FF"/>
                </a:solidFill>
                <a:latin typeface="Calibri" pitchFamily="34" charset="0"/>
                <a:ea typeface="Calibri" pitchFamily="34" charset="-122"/>
                <a:cs typeface="Calibri" pitchFamily="34" charset="-120"/>
              </a:rPr>
              <a:t>Mathematical derivation within governed constraint space</a:t>
            </a:r>
            <a:endParaRPr lang="en-US" sz="730" dirty="0"/>
          </a:p>
        </p:txBody>
      </p:sp>
      <p:sp>
        <p:nvSpPr>
          <p:cNvPr id="18" name="Text 13"/>
          <p:cNvSpPr/>
          <p:nvPr/>
        </p:nvSpPr>
        <p:spPr>
          <a:xfrm>
            <a:off x="8762405" y="1127224"/>
            <a:ext cx="9525" cy="230535"/>
          </a:xfrm>
          <a:prstGeom prst="rect">
            <a:avLst/>
          </a:prstGeom>
          <a:solidFill>
            <a:srgbClr val="1A6FFF">
              <a:alpha val="22000"/>
            </a:srgbClr>
          </a:solidFill>
          <a:ln/>
        </p:spPr>
        <p:txBody>
          <a:bodyPr wrap="none" rtlCol="0" anchor="t"/>
          <a:lstStyle/>
          <a:p>
            <a:pPr indent="0" marL="0">
              <a:buNone/>
            </a:pPr>
            <a:endParaRPr lang="en-US" dirty="0"/>
          </a:p>
        </p:txBody>
      </p:sp>
      <p:pic>
        <p:nvPicPr>
          <p:cNvPr id="19"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9703" y="1176198"/>
            <a:ext cx="132588" cy="132588"/>
          </a:xfrm>
          <a:prstGeom prst="rect">
            <a:avLst/>
          </a:prstGeom>
        </p:spPr>
      </p:pic>
      <p:sp>
        <p:nvSpPr>
          <p:cNvPr id="20" name="Text 14"/>
          <p:cNvSpPr/>
          <p:nvPr/>
        </p:nvSpPr>
        <p:spPr>
          <a:xfrm>
            <a:off x="372070" y="1357759"/>
            <a:ext cx="1057870" cy="227640"/>
          </a:xfrm>
          <a:prstGeom prst="rect">
            <a:avLst/>
          </a:prstGeom>
          <a:noFill/>
          <a:ln/>
        </p:spPr>
        <p:txBody>
          <a:bodyPr wrap="none" lIns="0" tIns="0" rIns="71120" bIns="0" rtlCol="0" anchor="ctr"/>
          <a:lstStyle/>
          <a:p>
            <a:pPr algn="l" indent="0" marL="0">
              <a:buNone/>
            </a:pPr>
            <a:r>
              <a:rPr lang="en-US" sz="620" b="1" spc="50" kern="0" dirty="0">
                <a:solidFill>
                  <a:srgbClr val="8A9BBF"/>
                </a:solidFill>
                <a:latin typeface="Calibri" pitchFamily="34" charset="0"/>
                <a:ea typeface="Calibri" pitchFamily="34" charset="-122"/>
                <a:cs typeface="Calibri" pitchFamily="34" charset="-120"/>
              </a:rPr>
              <a:t>HALLUCIN­ATION</a:t>
            </a:r>
            <a:endParaRPr lang="en-US" sz="620" dirty="0"/>
          </a:p>
        </p:txBody>
      </p:sp>
      <p:sp>
        <p:nvSpPr>
          <p:cNvPr id="21" name="Text 15"/>
          <p:cNvSpPr/>
          <p:nvPr/>
        </p:nvSpPr>
        <p:spPr>
          <a:xfrm>
            <a:off x="1420416" y="1357759"/>
            <a:ext cx="9525" cy="221010"/>
          </a:xfrm>
          <a:prstGeom prst="rect">
            <a:avLst/>
          </a:prstGeom>
          <a:solidFill>
            <a:srgbClr val="FFFFFF">
              <a:alpha val="5000"/>
            </a:srgbClr>
          </a:solidFill>
          <a:ln/>
        </p:spPr>
        <p:txBody>
          <a:bodyPr wrap="none" rtlCol="0" anchor="t"/>
          <a:lstStyle/>
          <a:p>
            <a:pPr indent="0" marL="0">
              <a:buNone/>
            </a:pPr>
            <a:endParaRPr lang="en-US" dirty="0"/>
          </a:p>
        </p:txBody>
      </p:sp>
      <p:sp>
        <p:nvSpPr>
          <p:cNvPr id="22" name="Text 16"/>
          <p:cNvSpPr/>
          <p:nvPr/>
        </p:nvSpPr>
        <p:spPr>
          <a:xfrm>
            <a:off x="1429941" y="1357759"/>
            <a:ext cx="3708285" cy="221010"/>
          </a:xfrm>
          <a:prstGeom prst="rect">
            <a:avLst/>
          </a:prstGeom>
          <a:solidFill>
            <a:srgbClr val="B4281E">
              <a:alpha val="7000"/>
            </a:srgbClr>
          </a:solidFill>
          <a:ln/>
        </p:spPr>
        <p:txBody>
          <a:bodyPr wrap="none" lIns="226982" tIns="43180" rIns="100330" bIns="43180" rtlCol="0" anchor="ctr"/>
          <a:lstStyle/>
          <a:p>
            <a:pPr algn="l" indent="0" marL="0">
              <a:buNone/>
            </a:pPr>
            <a:r>
              <a:rPr lang="en-US" sz="730" dirty="0">
                <a:solidFill>
                  <a:srgbClr val="D4B8B4"/>
                </a:solidFill>
                <a:latin typeface="Calibri" pitchFamily="34" charset="0"/>
                <a:ea typeface="Calibri" pitchFamily="34" charset="-122"/>
                <a:cs typeface="Calibri" pitchFamily="34" charset="-120"/>
              </a:rPr>
              <a:t>Structural — frequency reducible, not eliminable</a:t>
            </a:r>
            <a:endParaRPr lang="en-US" sz="730" dirty="0"/>
          </a:p>
        </p:txBody>
      </p:sp>
      <p:sp>
        <p:nvSpPr>
          <p:cNvPr id="23" name="Text 17"/>
          <p:cNvSpPr/>
          <p:nvPr/>
        </p:nvSpPr>
        <p:spPr>
          <a:xfrm>
            <a:off x="1429941" y="1357759"/>
            <a:ext cx="9525" cy="221010"/>
          </a:xfrm>
          <a:prstGeom prst="rect">
            <a:avLst/>
          </a:prstGeom>
          <a:solidFill>
            <a:srgbClr val="C83C28">
              <a:alpha val="22000"/>
            </a:srgbClr>
          </a:solidFill>
          <a:ln/>
        </p:spPr>
        <p:txBody>
          <a:bodyPr wrap="none" rtlCol="0" anchor="t"/>
          <a:lstStyle/>
          <a:p>
            <a:pPr indent="0" marL="0">
              <a:buNone/>
            </a:pPr>
            <a:endParaRPr lang="en-US" dirty="0"/>
          </a:p>
        </p:txBody>
      </p:sp>
      <p:sp>
        <p:nvSpPr>
          <p:cNvPr id="24" name="Text 18"/>
          <p:cNvSpPr/>
          <p:nvPr/>
        </p:nvSpPr>
        <p:spPr>
          <a:xfrm>
            <a:off x="5046464" y="1357759"/>
            <a:ext cx="19050" cy="221010"/>
          </a:xfrm>
          <a:prstGeom prst="rect">
            <a:avLst/>
          </a:prstGeom>
          <a:solidFill>
            <a:srgbClr val="C83C28">
              <a:alpha val="18000"/>
            </a:srgbClr>
          </a:solidFill>
          <a:ln/>
        </p:spPr>
        <p:txBody>
          <a:bodyPr wrap="none" rtlCol="0" anchor="t"/>
          <a:lstStyle/>
          <a:p>
            <a:pPr indent="0" marL="0">
              <a:buNone/>
            </a:pPr>
            <a:endParaRPr lang="en-US" dirty="0"/>
          </a:p>
        </p:txBody>
      </p:sp>
      <p:pic>
        <p:nvPicPr>
          <p:cNvPr id="25"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08233" y="1397207"/>
            <a:ext cx="132588" cy="132588"/>
          </a:xfrm>
          <a:prstGeom prst="rect">
            <a:avLst/>
          </a:prstGeom>
        </p:spPr>
      </p:pic>
      <p:sp>
        <p:nvSpPr>
          <p:cNvPr id="26" name="Text 19"/>
          <p:cNvSpPr/>
          <p:nvPr/>
        </p:nvSpPr>
        <p:spPr>
          <a:xfrm>
            <a:off x="5100935" y="1357759"/>
            <a:ext cx="3744414" cy="221010"/>
          </a:xfrm>
          <a:prstGeom prst="rect">
            <a:avLst/>
          </a:prstGeom>
          <a:solidFill>
            <a:srgbClr val="1A6FFF">
              <a:alpha val="6000"/>
            </a:srgbClr>
          </a:solidFill>
          <a:ln/>
        </p:spPr>
        <p:txBody>
          <a:bodyPr wrap="none" lIns="226982" tIns="43180" rIns="100330" bIns="43180" rtlCol="0" anchor="ctr"/>
          <a:lstStyle/>
          <a:p>
            <a:pPr algn="l" indent="0" marL="0">
              <a:buNone/>
            </a:pPr>
            <a:r>
              <a:rPr lang="en-US" sz="730" dirty="0">
                <a:solidFill>
                  <a:srgbClr val="C0D4FF"/>
                </a:solidFill>
                <a:latin typeface="Calibri" pitchFamily="34" charset="0"/>
                <a:ea typeface="Calibri" pitchFamily="34" charset="-122"/>
                <a:cs typeface="Calibri" pitchFamily="34" charset="-120"/>
              </a:rPr>
              <a:t>Architecturally replaced with structured non-delivery</a:t>
            </a:r>
            <a:endParaRPr lang="en-US" sz="730" dirty="0"/>
          </a:p>
        </p:txBody>
      </p:sp>
      <p:sp>
        <p:nvSpPr>
          <p:cNvPr id="27" name="Text 20"/>
          <p:cNvSpPr/>
          <p:nvPr/>
        </p:nvSpPr>
        <p:spPr>
          <a:xfrm>
            <a:off x="8762405" y="1357759"/>
            <a:ext cx="9525" cy="221010"/>
          </a:xfrm>
          <a:prstGeom prst="rect">
            <a:avLst/>
          </a:prstGeom>
          <a:solidFill>
            <a:srgbClr val="1A6FFF">
              <a:alpha val="22000"/>
            </a:srgbClr>
          </a:solidFill>
          <a:ln/>
        </p:spPr>
        <p:txBody>
          <a:bodyPr wrap="none" rtlCol="0" anchor="t"/>
          <a:lstStyle/>
          <a:p>
            <a:pPr indent="0" marL="0">
              <a:buNone/>
            </a:pPr>
            <a:endParaRPr lang="en-US" dirty="0"/>
          </a:p>
        </p:txBody>
      </p:sp>
      <p:pic>
        <p:nvPicPr>
          <p:cNvPr id="28"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69703" y="1397207"/>
            <a:ext cx="132588" cy="132588"/>
          </a:xfrm>
          <a:prstGeom prst="rect">
            <a:avLst/>
          </a:prstGeom>
        </p:spPr>
      </p:pic>
      <p:sp>
        <p:nvSpPr>
          <p:cNvPr id="29" name="Text 21"/>
          <p:cNvSpPr/>
          <p:nvPr/>
        </p:nvSpPr>
        <p:spPr>
          <a:xfrm>
            <a:off x="372070" y="1578769"/>
            <a:ext cx="1057870" cy="227640"/>
          </a:xfrm>
          <a:prstGeom prst="rect">
            <a:avLst/>
          </a:prstGeom>
          <a:noFill/>
          <a:ln/>
        </p:spPr>
        <p:txBody>
          <a:bodyPr wrap="none" lIns="0" tIns="0" rIns="71120" bIns="0" rtlCol="0" anchor="ctr"/>
          <a:lstStyle/>
          <a:p>
            <a:pPr algn="l" indent="0" marL="0">
              <a:buNone/>
            </a:pPr>
            <a:r>
              <a:rPr lang="en-US" sz="620" b="1" spc="50" kern="0" dirty="0">
                <a:solidFill>
                  <a:srgbClr val="8A9BBF"/>
                </a:solidFill>
                <a:latin typeface="Calibri" pitchFamily="34" charset="0"/>
                <a:ea typeface="Calibri" pitchFamily="34" charset="-122"/>
                <a:cs typeface="Calibri" pitchFamily="34" charset="-120"/>
              </a:rPr>
              <a:t>VERIFIC­ATION</a:t>
            </a:r>
            <a:endParaRPr lang="en-US" sz="620" dirty="0"/>
          </a:p>
        </p:txBody>
      </p:sp>
      <p:sp>
        <p:nvSpPr>
          <p:cNvPr id="30" name="Text 22"/>
          <p:cNvSpPr/>
          <p:nvPr/>
        </p:nvSpPr>
        <p:spPr>
          <a:xfrm>
            <a:off x="1420416" y="1578769"/>
            <a:ext cx="9525" cy="221010"/>
          </a:xfrm>
          <a:prstGeom prst="rect">
            <a:avLst/>
          </a:prstGeom>
          <a:solidFill>
            <a:srgbClr val="FFFFFF">
              <a:alpha val="5000"/>
            </a:srgbClr>
          </a:solidFill>
          <a:ln/>
        </p:spPr>
        <p:txBody>
          <a:bodyPr wrap="none" rtlCol="0" anchor="t"/>
          <a:lstStyle/>
          <a:p>
            <a:pPr indent="0" marL="0">
              <a:buNone/>
            </a:pPr>
            <a:endParaRPr lang="en-US" dirty="0"/>
          </a:p>
        </p:txBody>
      </p:sp>
      <p:sp>
        <p:nvSpPr>
          <p:cNvPr id="31" name="Text 23"/>
          <p:cNvSpPr/>
          <p:nvPr/>
        </p:nvSpPr>
        <p:spPr>
          <a:xfrm>
            <a:off x="1429941" y="1578769"/>
            <a:ext cx="3708285" cy="221010"/>
          </a:xfrm>
          <a:prstGeom prst="rect">
            <a:avLst/>
          </a:prstGeom>
          <a:solidFill>
            <a:srgbClr val="B4281E">
              <a:alpha val="10000"/>
            </a:srgbClr>
          </a:solidFill>
          <a:ln/>
        </p:spPr>
        <p:txBody>
          <a:bodyPr wrap="none" lIns="226982" tIns="43180" rIns="100330" bIns="43180" rtlCol="0" anchor="ctr"/>
          <a:lstStyle/>
          <a:p>
            <a:pPr algn="l" indent="0" marL="0">
              <a:buNone/>
            </a:pPr>
            <a:r>
              <a:rPr lang="en-US" sz="730" dirty="0">
                <a:solidFill>
                  <a:srgbClr val="D4B8B4"/>
                </a:solidFill>
                <a:latin typeface="Calibri" pitchFamily="34" charset="0"/>
                <a:ea typeface="Calibri" pitchFamily="34" charset="-122"/>
                <a:cs typeface="Calibri" pitchFamily="34" charset="-120"/>
              </a:rPr>
              <a:t>Post-hoc or none</a:t>
            </a:r>
            <a:endParaRPr lang="en-US" sz="730" dirty="0"/>
          </a:p>
        </p:txBody>
      </p:sp>
      <p:sp>
        <p:nvSpPr>
          <p:cNvPr id="32" name="Text 24"/>
          <p:cNvSpPr/>
          <p:nvPr/>
        </p:nvSpPr>
        <p:spPr>
          <a:xfrm>
            <a:off x="1429941" y="1578769"/>
            <a:ext cx="9525" cy="221010"/>
          </a:xfrm>
          <a:prstGeom prst="rect">
            <a:avLst/>
          </a:prstGeom>
          <a:solidFill>
            <a:srgbClr val="C83C28">
              <a:alpha val="22000"/>
            </a:srgbClr>
          </a:solidFill>
          <a:ln/>
        </p:spPr>
        <p:txBody>
          <a:bodyPr wrap="none" rtlCol="0" anchor="t"/>
          <a:lstStyle/>
          <a:p>
            <a:pPr indent="0" marL="0">
              <a:buNone/>
            </a:pPr>
            <a:endParaRPr lang="en-US" dirty="0"/>
          </a:p>
        </p:txBody>
      </p:sp>
      <p:sp>
        <p:nvSpPr>
          <p:cNvPr id="33" name="Text 25"/>
          <p:cNvSpPr/>
          <p:nvPr/>
        </p:nvSpPr>
        <p:spPr>
          <a:xfrm>
            <a:off x="5046464" y="1578769"/>
            <a:ext cx="19050" cy="221010"/>
          </a:xfrm>
          <a:prstGeom prst="rect">
            <a:avLst/>
          </a:prstGeom>
          <a:solidFill>
            <a:srgbClr val="C83C28">
              <a:alpha val="18000"/>
            </a:srgbClr>
          </a:solidFill>
          <a:ln/>
        </p:spPr>
        <p:txBody>
          <a:bodyPr wrap="none" rtlCol="0" anchor="t"/>
          <a:lstStyle/>
          <a:p>
            <a:pPr indent="0" marL="0">
              <a:buNone/>
            </a:pPr>
            <a:endParaRPr lang="en-US" dirty="0"/>
          </a:p>
        </p:txBody>
      </p:sp>
      <p:pic>
        <p:nvPicPr>
          <p:cNvPr id="34"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08233" y="1618217"/>
            <a:ext cx="132588" cy="132588"/>
          </a:xfrm>
          <a:prstGeom prst="rect">
            <a:avLst/>
          </a:prstGeom>
        </p:spPr>
      </p:pic>
      <p:sp>
        <p:nvSpPr>
          <p:cNvPr id="35" name="Text 26"/>
          <p:cNvSpPr/>
          <p:nvPr/>
        </p:nvSpPr>
        <p:spPr>
          <a:xfrm>
            <a:off x="5100935" y="1578769"/>
            <a:ext cx="3744414" cy="221010"/>
          </a:xfrm>
          <a:prstGeom prst="rect">
            <a:avLst/>
          </a:prstGeom>
          <a:solidFill>
            <a:srgbClr val="1A6FFF">
              <a:alpha val="9000"/>
            </a:srgbClr>
          </a:solidFill>
          <a:ln/>
        </p:spPr>
        <p:txBody>
          <a:bodyPr wrap="none" lIns="226982" tIns="43180" rIns="100330" bIns="43180" rtlCol="0" anchor="ctr"/>
          <a:lstStyle/>
          <a:p>
            <a:pPr algn="l" indent="0" marL="0">
              <a:buNone/>
            </a:pPr>
            <a:r>
              <a:rPr lang="en-US" sz="730" dirty="0">
                <a:solidFill>
                  <a:srgbClr val="C0D4FF"/>
                </a:solidFill>
                <a:latin typeface="Calibri" pitchFamily="34" charset="0"/>
                <a:ea typeface="Calibri" pitchFamily="34" charset="-122"/>
                <a:cs typeface="Calibri" pitchFamily="34" charset="-120"/>
              </a:rPr>
              <a:t>Pre-delivery structural gate — hard block on failure</a:t>
            </a:r>
            <a:endParaRPr lang="en-US" sz="730" dirty="0"/>
          </a:p>
        </p:txBody>
      </p:sp>
      <p:sp>
        <p:nvSpPr>
          <p:cNvPr id="36" name="Text 27"/>
          <p:cNvSpPr/>
          <p:nvPr/>
        </p:nvSpPr>
        <p:spPr>
          <a:xfrm>
            <a:off x="8762405" y="1578769"/>
            <a:ext cx="9525" cy="221010"/>
          </a:xfrm>
          <a:prstGeom prst="rect">
            <a:avLst/>
          </a:prstGeom>
          <a:solidFill>
            <a:srgbClr val="1A6FFF">
              <a:alpha val="22000"/>
            </a:srgbClr>
          </a:solidFill>
          <a:ln/>
        </p:spPr>
        <p:txBody>
          <a:bodyPr wrap="none" rtlCol="0" anchor="t"/>
          <a:lstStyle/>
          <a:p>
            <a:pPr indent="0" marL="0">
              <a:buNone/>
            </a:pPr>
            <a:endParaRPr lang="en-US" dirty="0"/>
          </a:p>
        </p:txBody>
      </p:sp>
      <p:pic>
        <p:nvPicPr>
          <p:cNvPr id="37" name="Image 7"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69703" y="1618217"/>
            <a:ext cx="132588" cy="132588"/>
          </a:xfrm>
          <a:prstGeom prst="rect">
            <a:avLst/>
          </a:prstGeom>
        </p:spPr>
      </p:pic>
      <p:sp>
        <p:nvSpPr>
          <p:cNvPr id="38" name="Text 28"/>
          <p:cNvSpPr/>
          <p:nvPr/>
        </p:nvSpPr>
        <p:spPr>
          <a:xfrm>
            <a:off x="372070" y="1799779"/>
            <a:ext cx="1057870" cy="227640"/>
          </a:xfrm>
          <a:prstGeom prst="rect">
            <a:avLst/>
          </a:prstGeom>
          <a:noFill/>
          <a:ln/>
        </p:spPr>
        <p:txBody>
          <a:bodyPr wrap="none" lIns="0" tIns="0" rIns="71120" bIns="0" rtlCol="0" anchor="ctr"/>
          <a:lstStyle/>
          <a:p>
            <a:pPr algn="l" indent="0" marL="0">
              <a:buNone/>
            </a:pPr>
            <a:r>
              <a:rPr lang="en-US" sz="620" b="1" spc="50" kern="0" dirty="0">
                <a:solidFill>
                  <a:srgbClr val="8A9BBF"/>
                </a:solidFill>
                <a:latin typeface="Calibri" pitchFamily="34" charset="0"/>
                <a:ea typeface="Calibri" pitchFamily="34" charset="-122"/>
                <a:cs typeface="Calibri" pitchFamily="34" charset="-120"/>
              </a:rPr>
              <a:t>AUDITTRAIL</a:t>
            </a:r>
            <a:endParaRPr lang="en-US" sz="620" dirty="0"/>
          </a:p>
        </p:txBody>
      </p:sp>
      <p:sp>
        <p:nvSpPr>
          <p:cNvPr id="39" name="Text 29"/>
          <p:cNvSpPr/>
          <p:nvPr/>
        </p:nvSpPr>
        <p:spPr>
          <a:xfrm>
            <a:off x="1420416" y="1799779"/>
            <a:ext cx="9525" cy="221010"/>
          </a:xfrm>
          <a:prstGeom prst="rect">
            <a:avLst/>
          </a:prstGeom>
          <a:solidFill>
            <a:srgbClr val="FFFFFF">
              <a:alpha val="5000"/>
            </a:srgbClr>
          </a:solidFill>
          <a:ln/>
        </p:spPr>
        <p:txBody>
          <a:bodyPr wrap="none" rtlCol="0" anchor="t"/>
          <a:lstStyle/>
          <a:p>
            <a:pPr indent="0" marL="0">
              <a:buNone/>
            </a:pPr>
            <a:endParaRPr lang="en-US" dirty="0"/>
          </a:p>
        </p:txBody>
      </p:sp>
      <p:sp>
        <p:nvSpPr>
          <p:cNvPr id="40" name="Text 30"/>
          <p:cNvSpPr/>
          <p:nvPr/>
        </p:nvSpPr>
        <p:spPr>
          <a:xfrm>
            <a:off x="1429941" y="1799779"/>
            <a:ext cx="3708285" cy="221010"/>
          </a:xfrm>
          <a:prstGeom prst="rect">
            <a:avLst/>
          </a:prstGeom>
          <a:solidFill>
            <a:srgbClr val="B4281E">
              <a:alpha val="7000"/>
            </a:srgbClr>
          </a:solidFill>
          <a:ln/>
        </p:spPr>
        <p:txBody>
          <a:bodyPr wrap="none" lIns="226982" tIns="43180" rIns="100330" bIns="43180" rtlCol="0" anchor="ctr"/>
          <a:lstStyle/>
          <a:p>
            <a:pPr algn="l" indent="0" marL="0">
              <a:buNone/>
            </a:pPr>
            <a:r>
              <a:rPr lang="en-US" sz="730" dirty="0">
                <a:solidFill>
                  <a:srgbClr val="D4B8B4"/>
                </a:solidFill>
                <a:latin typeface="Calibri" pitchFamily="34" charset="0"/>
                <a:ea typeface="Calibri" pitchFamily="34" charset="-122"/>
                <a:cs typeface="Calibri" pitchFamily="34" charset="-120"/>
              </a:rPr>
              <a:t>Partial — model logs and confidence scores</a:t>
            </a:r>
            <a:endParaRPr lang="en-US" sz="730" dirty="0"/>
          </a:p>
        </p:txBody>
      </p:sp>
      <p:sp>
        <p:nvSpPr>
          <p:cNvPr id="41" name="Text 31"/>
          <p:cNvSpPr/>
          <p:nvPr/>
        </p:nvSpPr>
        <p:spPr>
          <a:xfrm>
            <a:off x="1429941" y="1799779"/>
            <a:ext cx="9525" cy="221010"/>
          </a:xfrm>
          <a:prstGeom prst="rect">
            <a:avLst/>
          </a:prstGeom>
          <a:solidFill>
            <a:srgbClr val="C83C28">
              <a:alpha val="22000"/>
            </a:srgbClr>
          </a:solidFill>
          <a:ln/>
        </p:spPr>
        <p:txBody>
          <a:bodyPr wrap="none" rtlCol="0" anchor="t"/>
          <a:lstStyle/>
          <a:p>
            <a:pPr indent="0" marL="0">
              <a:buNone/>
            </a:pPr>
            <a:endParaRPr lang="en-US" dirty="0"/>
          </a:p>
        </p:txBody>
      </p:sp>
      <p:sp>
        <p:nvSpPr>
          <p:cNvPr id="42" name="Text 32"/>
          <p:cNvSpPr/>
          <p:nvPr/>
        </p:nvSpPr>
        <p:spPr>
          <a:xfrm>
            <a:off x="5046464" y="1799779"/>
            <a:ext cx="19050" cy="221010"/>
          </a:xfrm>
          <a:prstGeom prst="rect">
            <a:avLst/>
          </a:prstGeom>
          <a:solidFill>
            <a:srgbClr val="C83C28">
              <a:alpha val="18000"/>
            </a:srgbClr>
          </a:solidFill>
          <a:ln/>
        </p:spPr>
        <p:txBody>
          <a:bodyPr wrap="none" rtlCol="0" anchor="t"/>
          <a:lstStyle/>
          <a:p>
            <a:pPr indent="0" marL="0">
              <a:buNone/>
            </a:pPr>
            <a:endParaRPr lang="en-US" dirty="0"/>
          </a:p>
        </p:txBody>
      </p:sp>
      <p:pic>
        <p:nvPicPr>
          <p:cNvPr id="43" name="Image 8" descr="preencoded.pn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508233" y="1839227"/>
            <a:ext cx="132588" cy="132588"/>
          </a:xfrm>
          <a:prstGeom prst="rect">
            <a:avLst/>
          </a:prstGeom>
        </p:spPr>
      </p:pic>
      <p:sp>
        <p:nvSpPr>
          <p:cNvPr id="44" name="Text 33"/>
          <p:cNvSpPr/>
          <p:nvPr/>
        </p:nvSpPr>
        <p:spPr>
          <a:xfrm>
            <a:off x="5100935" y="1799779"/>
            <a:ext cx="3744414" cy="221010"/>
          </a:xfrm>
          <a:prstGeom prst="rect">
            <a:avLst/>
          </a:prstGeom>
          <a:solidFill>
            <a:srgbClr val="1A6FFF">
              <a:alpha val="6000"/>
            </a:srgbClr>
          </a:solidFill>
          <a:ln/>
        </p:spPr>
        <p:txBody>
          <a:bodyPr wrap="none" lIns="226982" tIns="43180" rIns="100330" bIns="43180" rtlCol="0" anchor="ctr"/>
          <a:lstStyle/>
          <a:p>
            <a:pPr algn="l" indent="0" marL="0">
              <a:buNone/>
            </a:pPr>
            <a:r>
              <a:rPr lang="en-US" sz="730" dirty="0">
                <a:solidFill>
                  <a:srgbClr val="C0D4FF"/>
                </a:solidFill>
                <a:latin typeface="Calibri" pitchFamily="34" charset="0"/>
                <a:ea typeface="Calibri" pitchFamily="34" charset="-122"/>
                <a:cs typeface="Calibri" pitchFamily="34" charset="-120"/>
              </a:rPr>
              <a:t>Complete, immutable derivation chain — native at delivery</a:t>
            </a:r>
            <a:endParaRPr lang="en-US" sz="730" dirty="0"/>
          </a:p>
        </p:txBody>
      </p:sp>
      <p:sp>
        <p:nvSpPr>
          <p:cNvPr id="45" name="Text 34"/>
          <p:cNvSpPr/>
          <p:nvPr/>
        </p:nvSpPr>
        <p:spPr>
          <a:xfrm>
            <a:off x="8762405" y="1799779"/>
            <a:ext cx="9525" cy="221010"/>
          </a:xfrm>
          <a:prstGeom prst="rect">
            <a:avLst/>
          </a:prstGeom>
          <a:solidFill>
            <a:srgbClr val="1A6FFF">
              <a:alpha val="22000"/>
            </a:srgbClr>
          </a:solidFill>
          <a:ln/>
        </p:spPr>
        <p:txBody>
          <a:bodyPr wrap="none" rtlCol="0" anchor="t"/>
          <a:lstStyle/>
          <a:p>
            <a:pPr indent="0" marL="0">
              <a:buNone/>
            </a:pPr>
            <a:endParaRPr lang="en-US" dirty="0"/>
          </a:p>
        </p:txBody>
      </p:sp>
      <p:pic>
        <p:nvPicPr>
          <p:cNvPr id="46" name="Image 9" descr="preencoded.png">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169703" y="1839227"/>
            <a:ext cx="132588" cy="132588"/>
          </a:xfrm>
          <a:prstGeom prst="rect">
            <a:avLst/>
          </a:prstGeom>
        </p:spPr>
      </p:pic>
      <p:sp>
        <p:nvSpPr>
          <p:cNvPr id="47" name="Text 35"/>
          <p:cNvSpPr/>
          <p:nvPr/>
        </p:nvSpPr>
        <p:spPr>
          <a:xfrm>
            <a:off x="372070" y="2020788"/>
            <a:ext cx="1057870" cy="227640"/>
          </a:xfrm>
          <a:prstGeom prst="rect">
            <a:avLst/>
          </a:prstGeom>
          <a:noFill/>
          <a:ln/>
        </p:spPr>
        <p:txBody>
          <a:bodyPr wrap="none" lIns="0" tIns="0" rIns="71120" bIns="0" rtlCol="0" anchor="ctr"/>
          <a:lstStyle/>
          <a:p>
            <a:pPr algn="l" indent="0" marL="0">
              <a:buNone/>
            </a:pPr>
            <a:r>
              <a:rPr lang="en-US" sz="620" b="1" spc="50" kern="0" dirty="0">
                <a:solidFill>
                  <a:srgbClr val="8A9BBF"/>
                </a:solidFill>
                <a:latin typeface="Calibri" pitchFamily="34" charset="0"/>
                <a:ea typeface="Calibri" pitchFamily="34" charset="-122"/>
                <a:cs typeface="Calibri" pitchFamily="34" charset="-120"/>
              </a:rPr>
              <a:t>REGULATORYPOSTURE</a:t>
            </a:r>
            <a:endParaRPr lang="en-US" sz="620" dirty="0"/>
          </a:p>
        </p:txBody>
      </p:sp>
      <p:sp>
        <p:nvSpPr>
          <p:cNvPr id="48" name="Text 36"/>
          <p:cNvSpPr/>
          <p:nvPr/>
        </p:nvSpPr>
        <p:spPr>
          <a:xfrm>
            <a:off x="1420416" y="2020788"/>
            <a:ext cx="9525" cy="221010"/>
          </a:xfrm>
          <a:prstGeom prst="rect">
            <a:avLst/>
          </a:prstGeom>
          <a:solidFill>
            <a:srgbClr val="FFFFFF">
              <a:alpha val="5000"/>
            </a:srgbClr>
          </a:solidFill>
          <a:ln/>
        </p:spPr>
        <p:txBody>
          <a:bodyPr wrap="none" rtlCol="0" anchor="t"/>
          <a:lstStyle/>
          <a:p>
            <a:pPr indent="0" marL="0">
              <a:buNone/>
            </a:pPr>
            <a:endParaRPr lang="en-US" dirty="0"/>
          </a:p>
        </p:txBody>
      </p:sp>
      <p:sp>
        <p:nvSpPr>
          <p:cNvPr id="49" name="Text 37"/>
          <p:cNvSpPr/>
          <p:nvPr/>
        </p:nvSpPr>
        <p:spPr>
          <a:xfrm>
            <a:off x="1429941" y="2020788"/>
            <a:ext cx="3708285" cy="221010"/>
          </a:xfrm>
          <a:prstGeom prst="rect">
            <a:avLst/>
          </a:prstGeom>
          <a:solidFill>
            <a:srgbClr val="B4281E">
              <a:alpha val="10000"/>
            </a:srgbClr>
          </a:solidFill>
          <a:ln/>
        </p:spPr>
        <p:txBody>
          <a:bodyPr wrap="none" lIns="226982" tIns="43180" rIns="100330" bIns="43180" rtlCol="0" anchor="ctr"/>
          <a:lstStyle/>
          <a:p>
            <a:pPr algn="l" indent="0" marL="0">
              <a:buNone/>
            </a:pPr>
            <a:r>
              <a:rPr lang="en-US" sz="730" dirty="0">
                <a:solidFill>
                  <a:srgbClr val="D4B8B4"/>
                </a:solidFill>
                <a:latin typeface="Calibri" pitchFamily="34" charset="0"/>
                <a:ea typeface="Calibri" pitchFamily="34" charset="-122"/>
                <a:cs typeface="Calibri" pitchFamily="34" charset="-120"/>
              </a:rPr>
              <a:t>Procedural compliance overlay required</a:t>
            </a:r>
            <a:endParaRPr lang="en-US" sz="730" dirty="0"/>
          </a:p>
        </p:txBody>
      </p:sp>
      <p:sp>
        <p:nvSpPr>
          <p:cNvPr id="50" name="Text 38"/>
          <p:cNvSpPr/>
          <p:nvPr/>
        </p:nvSpPr>
        <p:spPr>
          <a:xfrm>
            <a:off x="1429941" y="2020788"/>
            <a:ext cx="9525" cy="221010"/>
          </a:xfrm>
          <a:prstGeom prst="rect">
            <a:avLst/>
          </a:prstGeom>
          <a:solidFill>
            <a:srgbClr val="C83C28">
              <a:alpha val="22000"/>
            </a:srgbClr>
          </a:solidFill>
          <a:ln/>
        </p:spPr>
        <p:txBody>
          <a:bodyPr wrap="none" rtlCol="0" anchor="t"/>
          <a:lstStyle/>
          <a:p>
            <a:pPr indent="0" marL="0">
              <a:buNone/>
            </a:pPr>
            <a:endParaRPr lang="en-US" dirty="0"/>
          </a:p>
        </p:txBody>
      </p:sp>
      <p:sp>
        <p:nvSpPr>
          <p:cNvPr id="51" name="Text 39"/>
          <p:cNvSpPr/>
          <p:nvPr/>
        </p:nvSpPr>
        <p:spPr>
          <a:xfrm>
            <a:off x="5046464" y="2020788"/>
            <a:ext cx="19050" cy="221010"/>
          </a:xfrm>
          <a:prstGeom prst="rect">
            <a:avLst/>
          </a:prstGeom>
          <a:solidFill>
            <a:srgbClr val="C83C28">
              <a:alpha val="18000"/>
            </a:srgbClr>
          </a:solidFill>
          <a:ln/>
        </p:spPr>
        <p:txBody>
          <a:bodyPr wrap="none" rtlCol="0" anchor="t"/>
          <a:lstStyle/>
          <a:p>
            <a:pPr indent="0" marL="0">
              <a:buNone/>
            </a:pPr>
            <a:endParaRPr lang="en-US" dirty="0"/>
          </a:p>
        </p:txBody>
      </p:sp>
      <p:pic>
        <p:nvPicPr>
          <p:cNvPr id="52" name="Image 10" descr="preencoded.png">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508233" y="2060237"/>
            <a:ext cx="132588" cy="132588"/>
          </a:xfrm>
          <a:prstGeom prst="rect">
            <a:avLst/>
          </a:prstGeom>
        </p:spPr>
      </p:pic>
      <p:sp>
        <p:nvSpPr>
          <p:cNvPr id="53" name="Text 40"/>
          <p:cNvSpPr/>
          <p:nvPr/>
        </p:nvSpPr>
        <p:spPr>
          <a:xfrm>
            <a:off x="5100935" y="2020788"/>
            <a:ext cx="3744414" cy="221010"/>
          </a:xfrm>
          <a:prstGeom prst="rect">
            <a:avLst/>
          </a:prstGeom>
          <a:solidFill>
            <a:srgbClr val="1A6FFF">
              <a:alpha val="9000"/>
            </a:srgbClr>
          </a:solidFill>
          <a:ln/>
        </p:spPr>
        <p:txBody>
          <a:bodyPr wrap="none" lIns="226982" tIns="43180" rIns="100330" bIns="43180" rtlCol="0" anchor="ctr"/>
          <a:lstStyle/>
          <a:p>
            <a:pPr algn="l" indent="0" marL="0">
              <a:buNone/>
            </a:pPr>
            <a:r>
              <a:rPr lang="en-US" sz="730" dirty="0">
                <a:solidFill>
                  <a:srgbClr val="C0D4FF"/>
                </a:solidFill>
                <a:latin typeface="Calibri" pitchFamily="34" charset="0"/>
                <a:ea typeface="Calibri" pitchFamily="34" charset="-122"/>
                <a:cs typeface="Calibri" pitchFamily="34" charset="-120"/>
              </a:rPr>
              <a:t>Governance structurally inherent to the architecture</a:t>
            </a:r>
            <a:endParaRPr lang="en-US" sz="730" dirty="0"/>
          </a:p>
        </p:txBody>
      </p:sp>
      <p:sp>
        <p:nvSpPr>
          <p:cNvPr id="54" name="Text 41"/>
          <p:cNvSpPr/>
          <p:nvPr/>
        </p:nvSpPr>
        <p:spPr>
          <a:xfrm>
            <a:off x="8762405" y="2020788"/>
            <a:ext cx="9525" cy="221010"/>
          </a:xfrm>
          <a:prstGeom prst="rect">
            <a:avLst/>
          </a:prstGeom>
          <a:solidFill>
            <a:srgbClr val="1A6FFF">
              <a:alpha val="22000"/>
            </a:srgbClr>
          </a:solidFill>
          <a:ln/>
        </p:spPr>
        <p:txBody>
          <a:bodyPr wrap="none" rtlCol="0" anchor="t"/>
          <a:lstStyle/>
          <a:p>
            <a:pPr indent="0" marL="0">
              <a:buNone/>
            </a:pPr>
            <a:endParaRPr lang="en-US" dirty="0"/>
          </a:p>
        </p:txBody>
      </p:sp>
      <p:pic>
        <p:nvPicPr>
          <p:cNvPr id="55" name="Image 11" descr="preencoded.png">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169703" y="2060237"/>
            <a:ext cx="132588" cy="132588"/>
          </a:xfrm>
          <a:prstGeom prst="rect">
            <a:avLst/>
          </a:prstGeom>
        </p:spPr>
      </p:pic>
      <p:sp>
        <p:nvSpPr>
          <p:cNvPr id="56" name="Text 42"/>
          <p:cNvSpPr/>
          <p:nvPr/>
        </p:nvSpPr>
        <p:spPr>
          <a:xfrm>
            <a:off x="372070" y="2241798"/>
            <a:ext cx="1057870" cy="227640"/>
          </a:xfrm>
          <a:prstGeom prst="rect">
            <a:avLst/>
          </a:prstGeom>
          <a:noFill/>
          <a:ln/>
        </p:spPr>
        <p:txBody>
          <a:bodyPr wrap="none" lIns="0" tIns="0" rIns="71120" bIns="0" rtlCol="0" anchor="ctr"/>
          <a:lstStyle/>
          <a:p>
            <a:pPr algn="l" indent="0" marL="0">
              <a:buNone/>
            </a:pPr>
            <a:r>
              <a:rPr lang="en-US" sz="620" b="1" spc="50" kern="0" dirty="0">
                <a:solidFill>
                  <a:srgbClr val="8A9BBF"/>
                </a:solidFill>
                <a:latin typeface="Calibri" pitchFamily="34" charset="0"/>
                <a:ea typeface="Calibri" pitchFamily="34" charset="-122"/>
                <a:cs typeface="Calibri" pitchFamily="34" charset="-120"/>
              </a:rPr>
              <a:t>DATAISOLATION</a:t>
            </a:r>
            <a:endParaRPr lang="en-US" sz="620" dirty="0"/>
          </a:p>
        </p:txBody>
      </p:sp>
      <p:sp>
        <p:nvSpPr>
          <p:cNvPr id="57" name="Text 43"/>
          <p:cNvSpPr/>
          <p:nvPr/>
        </p:nvSpPr>
        <p:spPr>
          <a:xfrm>
            <a:off x="1420416" y="2241798"/>
            <a:ext cx="9525" cy="221010"/>
          </a:xfrm>
          <a:prstGeom prst="rect">
            <a:avLst/>
          </a:prstGeom>
          <a:solidFill>
            <a:srgbClr val="FFFFFF">
              <a:alpha val="5000"/>
            </a:srgbClr>
          </a:solidFill>
          <a:ln/>
        </p:spPr>
        <p:txBody>
          <a:bodyPr wrap="none" rtlCol="0" anchor="t"/>
          <a:lstStyle/>
          <a:p>
            <a:pPr indent="0" marL="0">
              <a:buNone/>
            </a:pPr>
            <a:endParaRPr lang="en-US" dirty="0"/>
          </a:p>
        </p:txBody>
      </p:sp>
      <p:sp>
        <p:nvSpPr>
          <p:cNvPr id="58" name="Text 44"/>
          <p:cNvSpPr/>
          <p:nvPr/>
        </p:nvSpPr>
        <p:spPr>
          <a:xfrm>
            <a:off x="1429941" y="2241798"/>
            <a:ext cx="3708285" cy="221010"/>
          </a:xfrm>
          <a:prstGeom prst="rect">
            <a:avLst/>
          </a:prstGeom>
          <a:solidFill>
            <a:srgbClr val="B4281E">
              <a:alpha val="7000"/>
            </a:srgbClr>
          </a:solidFill>
          <a:ln/>
        </p:spPr>
        <p:txBody>
          <a:bodyPr wrap="none" lIns="226982" tIns="43180" rIns="100330" bIns="43180" rtlCol="0" anchor="ctr"/>
          <a:lstStyle/>
          <a:p>
            <a:pPr algn="l" indent="0" marL="0">
              <a:buNone/>
            </a:pPr>
            <a:r>
              <a:rPr lang="en-US" sz="730" dirty="0">
                <a:solidFill>
                  <a:srgbClr val="D4B8B4"/>
                </a:solidFill>
                <a:latin typeface="Calibri" pitchFamily="34" charset="0"/>
                <a:ea typeface="Calibri" pitchFamily="34" charset="-122"/>
                <a:cs typeface="Calibri" pitchFamily="34" charset="-120"/>
              </a:rPr>
              <a:t>Shared runtime — contamination risk</a:t>
            </a:r>
            <a:endParaRPr lang="en-US" sz="730" dirty="0"/>
          </a:p>
        </p:txBody>
      </p:sp>
      <p:sp>
        <p:nvSpPr>
          <p:cNvPr id="59" name="Text 45"/>
          <p:cNvSpPr/>
          <p:nvPr/>
        </p:nvSpPr>
        <p:spPr>
          <a:xfrm>
            <a:off x="1429941" y="2241798"/>
            <a:ext cx="9525" cy="221010"/>
          </a:xfrm>
          <a:prstGeom prst="rect">
            <a:avLst/>
          </a:prstGeom>
          <a:solidFill>
            <a:srgbClr val="C83C28">
              <a:alpha val="22000"/>
            </a:srgbClr>
          </a:solidFill>
          <a:ln/>
        </p:spPr>
        <p:txBody>
          <a:bodyPr wrap="none" rtlCol="0" anchor="t"/>
          <a:lstStyle/>
          <a:p>
            <a:pPr indent="0" marL="0">
              <a:buNone/>
            </a:pPr>
            <a:endParaRPr lang="en-US" dirty="0"/>
          </a:p>
        </p:txBody>
      </p:sp>
      <p:sp>
        <p:nvSpPr>
          <p:cNvPr id="60" name="Text 46"/>
          <p:cNvSpPr/>
          <p:nvPr/>
        </p:nvSpPr>
        <p:spPr>
          <a:xfrm>
            <a:off x="5046464" y="2241798"/>
            <a:ext cx="19050" cy="221010"/>
          </a:xfrm>
          <a:prstGeom prst="rect">
            <a:avLst/>
          </a:prstGeom>
          <a:solidFill>
            <a:srgbClr val="C83C28">
              <a:alpha val="18000"/>
            </a:srgbClr>
          </a:solidFill>
          <a:ln/>
        </p:spPr>
        <p:txBody>
          <a:bodyPr wrap="none" rtlCol="0" anchor="t"/>
          <a:lstStyle/>
          <a:p>
            <a:pPr indent="0" marL="0">
              <a:buNone/>
            </a:pPr>
            <a:endParaRPr lang="en-US" dirty="0"/>
          </a:p>
        </p:txBody>
      </p:sp>
      <p:pic>
        <p:nvPicPr>
          <p:cNvPr id="61" name="Image 12" descr="preencoded.png">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508233" y="2281246"/>
            <a:ext cx="132588" cy="132588"/>
          </a:xfrm>
          <a:prstGeom prst="rect">
            <a:avLst/>
          </a:prstGeom>
        </p:spPr>
      </p:pic>
      <p:sp>
        <p:nvSpPr>
          <p:cNvPr id="62" name="Text 47"/>
          <p:cNvSpPr/>
          <p:nvPr/>
        </p:nvSpPr>
        <p:spPr>
          <a:xfrm>
            <a:off x="5100935" y="2241798"/>
            <a:ext cx="3744414" cy="221010"/>
          </a:xfrm>
          <a:prstGeom prst="rect">
            <a:avLst/>
          </a:prstGeom>
          <a:solidFill>
            <a:srgbClr val="1A6FFF">
              <a:alpha val="6000"/>
            </a:srgbClr>
          </a:solidFill>
          <a:ln/>
        </p:spPr>
        <p:txBody>
          <a:bodyPr wrap="none" lIns="226982" tIns="43180" rIns="100330" bIns="43180" rtlCol="0" anchor="ctr"/>
          <a:lstStyle/>
          <a:p>
            <a:pPr algn="l" indent="0" marL="0">
              <a:buNone/>
            </a:pPr>
            <a:r>
              <a:rPr lang="en-US" sz="730" dirty="0">
                <a:solidFill>
                  <a:srgbClr val="C0D4FF"/>
                </a:solidFill>
                <a:latin typeface="Calibri" pitchFamily="34" charset="0"/>
                <a:ea typeface="Calibri" pitchFamily="34" charset="-122"/>
                <a:cs typeface="Calibri" pitchFamily="34" charset="-120"/>
              </a:rPr>
              <a:t>Cryptographically sealed execution — session-isolated</a:t>
            </a:r>
            <a:endParaRPr lang="en-US" sz="730" dirty="0"/>
          </a:p>
        </p:txBody>
      </p:sp>
      <p:sp>
        <p:nvSpPr>
          <p:cNvPr id="63" name="Text 48"/>
          <p:cNvSpPr/>
          <p:nvPr/>
        </p:nvSpPr>
        <p:spPr>
          <a:xfrm>
            <a:off x="8762405" y="2241798"/>
            <a:ext cx="9525" cy="221010"/>
          </a:xfrm>
          <a:prstGeom prst="rect">
            <a:avLst/>
          </a:prstGeom>
          <a:solidFill>
            <a:srgbClr val="1A6FFF">
              <a:alpha val="22000"/>
            </a:srgbClr>
          </a:solidFill>
          <a:ln/>
        </p:spPr>
        <p:txBody>
          <a:bodyPr wrap="none" rtlCol="0" anchor="t"/>
          <a:lstStyle/>
          <a:p>
            <a:pPr indent="0" marL="0">
              <a:buNone/>
            </a:pPr>
            <a:endParaRPr lang="en-US" dirty="0"/>
          </a:p>
        </p:txBody>
      </p:sp>
      <p:pic>
        <p:nvPicPr>
          <p:cNvPr id="64" name="Image 13" descr="preencoded.png">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5169703" y="2281246"/>
            <a:ext cx="132588" cy="132588"/>
          </a:xfrm>
          <a:prstGeom prst="rect">
            <a:avLst/>
          </a:prstGeom>
        </p:spPr>
      </p:pic>
      <p:sp>
        <p:nvSpPr>
          <p:cNvPr id="65" name="Text 49"/>
          <p:cNvSpPr/>
          <p:nvPr/>
        </p:nvSpPr>
        <p:spPr>
          <a:xfrm>
            <a:off x="372070" y="2462808"/>
            <a:ext cx="1057870" cy="227640"/>
          </a:xfrm>
          <a:prstGeom prst="rect">
            <a:avLst/>
          </a:prstGeom>
          <a:noFill/>
          <a:ln/>
        </p:spPr>
        <p:txBody>
          <a:bodyPr wrap="none" lIns="0" tIns="0" rIns="71120" bIns="0" rtlCol="0" anchor="ctr"/>
          <a:lstStyle/>
          <a:p>
            <a:pPr algn="l" indent="0" marL="0">
              <a:buNone/>
            </a:pPr>
            <a:r>
              <a:rPr lang="en-US" sz="620" b="1" spc="50" kern="0" dirty="0">
                <a:solidFill>
                  <a:srgbClr val="8A9BBF"/>
                </a:solidFill>
                <a:latin typeface="Calibri" pitchFamily="34" charset="0"/>
                <a:ea typeface="Calibri" pitchFamily="34" charset="-122"/>
                <a:cs typeface="Calibri" pitchFamily="34" charset="-120"/>
              </a:rPr>
              <a:t>FAILUREMODE</a:t>
            </a:r>
            <a:endParaRPr lang="en-US" sz="620" dirty="0"/>
          </a:p>
        </p:txBody>
      </p:sp>
      <p:sp>
        <p:nvSpPr>
          <p:cNvPr id="66" name="Text 50"/>
          <p:cNvSpPr/>
          <p:nvPr/>
        </p:nvSpPr>
        <p:spPr>
          <a:xfrm>
            <a:off x="1420416" y="2462808"/>
            <a:ext cx="9525" cy="221010"/>
          </a:xfrm>
          <a:prstGeom prst="rect">
            <a:avLst/>
          </a:prstGeom>
          <a:solidFill>
            <a:srgbClr val="FFFFFF">
              <a:alpha val="5000"/>
            </a:srgbClr>
          </a:solidFill>
          <a:ln/>
        </p:spPr>
        <p:txBody>
          <a:bodyPr wrap="none" rtlCol="0" anchor="t"/>
          <a:lstStyle/>
          <a:p>
            <a:pPr indent="0" marL="0">
              <a:buNone/>
            </a:pPr>
            <a:endParaRPr lang="en-US" dirty="0"/>
          </a:p>
        </p:txBody>
      </p:sp>
      <p:sp>
        <p:nvSpPr>
          <p:cNvPr id="67" name="Text 51"/>
          <p:cNvSpPr/>
          <p:nvPr/>
        </p:nvSpPr>
        <p:spPr>
          <a:xfrm>
            <a:off x="1429941" y="2462808"/>
            <a:ext cx="3708285" cy="221010"/>
          </a:xfrm>
          <a:prstGeom prst="rect">
            <a:avLst/>
          </a:prstGeom>
          <a:solidFill>
            <a:srgbClr val="B4281E">
              <a:alpha val="10000"/>
            </a:srgbClr>
          </a:solidFill>
          <a:ln/>
        </p:spPr>
        <p:txBody>
          <a:bodyPr wrap="none" lIns="226982" tIns="43180" rIns="100330" bIns="43180" rtlCol="0" anchor="ctr"/>
          <a:lstStyle/>
          <a:p>
            <a:pPr algn="l" indent="0" marL="0">
              <a:buNone/>
            </a:pPr>
            <a:r>
              <a:rPr lang="en-US" sz="730" dirty="0">
                <a:solidFill>
                  <a:srgbClr val="D4B8B4"/>
                </a:solidFill>
                <a:latin typeface="Calibri" pitchFamily="34" charset="0"/>
                <a:ea typeface="Calibri" pitchFamily="34" charset="-122"/>
                <a:cs typeface="Calibri" pitchFamily="34" charset="-120"/>
              </a:rPr>
              <a:t>Confident false output delivered</a:t>
            </a:r>
            <a:endParaRPr lang="en-US" sz="730" dirty="0"/>
          </a:p>
        </p:txBody>
      </p:sp>
      <p:sp>
        <p:nvSpPr>
          <p:cNvPr id="68" name="Text 52"/>
          <p:cNvSpPr/>
          <p:nvPr/>
        </p:nvSpPr>
        <p:spPr>
          <a:xfrm>
            <a:off x="1429941" y="2462808"/>
            <a:ext cx="9525" cy="221010"/>
          </a:xfrm>
          <a:prstGeom prst="rect">
            <a:avLst/>
          </a:prstGeom>
          <a:solidFill>
            <a:srgbClr val="C83C28">
              <a:alpha val="22000"/>
            </a:srgbClr>
          </a:solidFill>
          <a:ln/>
        </p:spPr>
        <p:txBody>
          <a:bodyPr wrap="none" rtlCol="0" anchor="t"/>
          <a:lstStyle/>
          <a:p>
            <a:pPr indent="0" marL="0">
              <a:buNone/>
            </a:pPr>
            <a:endParaRPr lang="en-US" dirty="0"/>
          </a:p>
        </p:txBody>
      </p:sp>
      <p:sp>
        <p:nvSpPr>
          <p:cNvPr id="69" name="Text 53"/>
          <p:cNvSpPr/>
          <p:nvPr/>
        </p:nvSpPr>
        <p:spPr>
          <a:xfrm>
            <a:off x="5046464" y="2462808"/>
            <a:ext cx="19050" cy="221010"/>
          </a:xfrm>
          <a:prstGeom prst="rect">
            <a:avLst/>
          </a:prstGeom>
          <a:solidFill>
            <a:srgbClr val="C83C28">
              <a:alpha val="18000"/>
            </a:srgbClr>
          </a:solidFill>
          <a:ln/>
        </p:spPr>
        <p:txBody>
          <a:bodyPr wrap="none" rtlCol="0" anchor="t"/>
          <a:lstStyle/>
          <a:p>
            <a:pPr indent="0" marL="0">
              <a:buNone/>
            </a:pPr>
            <a:endParaRPr lang="en-US" dirty="0"/>
          </a:p>
        </p:txBody>
      </p:sp>
      <p:pic>
        <p:nvPicPr>
          <p:cNvPr id="70" name="Image 14" descr="preencoded.png">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508233" y="2502256"/>
            <a:ext cx="132588" cy="132588"/>
          </a:xfrm>
          <a:prstGeom prst="rect">
            <a:avLst/>
          </a:prstGeom>
        </p:spPr>
      </p:pic>
      <p:sp>
        <p:nvSpPr>
          <p:cNvPr id="71" name="Text 54"/>
          <p:cNvSpPr/>
          <p:nvPr/>
        </p:nvSpPr>
        <p:spPr>
          <a:xfrm>
            <a:off x="5100935" y="2462808"/>
            <a:ext cx="3744414" cy="221010"/>
          </a:xfrm>
          <a:prstGeom prst="rect">
            <a:avLst/>
          </a:prstGeom>
          <a:solidFill>
            <a:srgbClr val="1A6FFF">
              <a:alpha val="9000"/>
            </a:srgbClr>
          </a:solidFill>
          <a:ln/>
        </p:spPr>
        <p:txBody>
          <a:bodyPr wrap="none" lIns="226982" tIns="43180" rIns="100330" bIns="43180" rtlCol="0" anchor="ctr"/>
          <a:lstStyle/>
          <a:p>
            <a:pPr algn="l" indent="0" marL="0">
              <a:buNone/>
            </a:pPr>
            <a:r>
              <a:rPr lang="en-US" sz="730" dirty="0">
                <a:solidFill>
                  <a:srgbClr val="C0D4FF"/>
                </a:solidFill>
                <a:latin typeface="Calibri" pitchFamily="34" charset="0"/>
                <a:ea typeface="Calibri" pitchFamily="34" charset="-122"/>
                <a:cs typeface="Calibri" pitchFamily="34" charset="-120"/>
              </a:rPr>
              <a:t>Structured non-delivery notification — no probabilistic fallback</a:t>
            </a:r>
            <a:endParaRPr lang="en-US" sz="730" dirty="0"/>
          </a:p>
        </p:txBody>
      </p:sp>
      <p:sp>
        <p:nvSpPr>
          <p:cNvPr id="72" name="Text 55"/>
          <p:cNvSpPr/>
          <p:nvPr/>
        </p:nvSpPr>
        <p:spPr>
          <a:xfrm>
            <a:off x="8762405" y="2462808"/>
            <a:ext cx="9525" cy="221010"/>
          </a:xfrm>
          <a:prstGeom prst="rect">
            <a:avLst/>
          </a:prstGeom>
          <a:solidFill>
            <a:srgbClr val="1A6FFF">
              <a:alpha val="22000"/>
            </a:srgbClr>
          </a:solidFill>
          <a:ln/>
        </p:spPr>
        <p:txBody>
          <a:bodyPr wrap="none" rtlCol="0" anchor="t"/>
          <a:lstStyle/>
          <a:p>
            <a:pPr indent="0" marL="0">
              <a:buNone/>
            </a:pPr>
            <a:endParaRPr lang="en-US" dirty="0"/>
          </a:p>
        </p:txBody>
      </p:sp>
      <p:pic>
        <p:nvPicPr>
          <p:cNvPr id="73" name="Image 15" descr="preencoded.png">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169703" y="2502256"/>
            <a:ext cx="132588" cy="132588"/>
          </a:xfrm>
          <a:prstGeom prst="rect">
            <a:avLst/>
          </a:prstGeom>
        </p:spPr>
      </p:pic>
      <p:sp>
        <p:nvSpPr>
          <p:cNvPr id="74" name="Text 56"/>
          <p:cNvSpPr/>
          <p:nvPr/>
        </p:nvSpPr>
        <p:spPr>
          <a:xfrm>
            <a:off x="288072" y="4652070"/>
            <a:ext cx="8567857" cy="290810"/>
          </a:xfrm>
          <a:prstGeom prst="roundRect">
            <a:avLst>
              <a:gd name="adj" fmla="val 14848"/>
            </a:avLst>
          </a:prstGeom>
          <a:gradFill rotWithShape="1">
            <a:gsLst>
              <a:gs pos="0">
                <a:srgbClr val="1A6FFF">
                  <a:alpha val="10000"/>
                </a:srgbClr>
              </a:gs>
              <a:gs pos="100000">
                <a:srgbClr val="1A6FFF">
                  <a:alpha val="4000"/>
                </a:srgbClr>
              </a:gs>
            </a:gsLst>
            <a:lin ang="0" scaled="1"/>
          </a:gradFill>
          <a:ln w="9525">
            <a:solidFill>
              <a:srgbClr val="1A6FFF">
                <a:alpha val="25000"/>
              </a:srgbClr>
            </a:solidFill>
          </a:ln>
        </p:spPr>
        <p:txBody>
          <a:bodyPr wrap="none" lIns="171450" tIns="71120" rIns="171450" bIns="71120" rtlCol="0" anchor="t"/>
          <a:lstStyle/>
          <a:p>
            <a:pPr algn="ctr" indent="0" marL="0">
              <a:lnSpc>
                <a:spcPts val="1022"/>
              </a:lnSpc>
              <a:buNone/>
            </a:pPr>
            <a:r>
              <a:rPr lang="en-US" sz="730" b="1" spc="10" kern="0" dirty="0">
                <a:solidFill>
                  <a:srgbClr val="F0F4FF"/>
                </a:solidFill>
                <a:latin typeface="Calibri" pitchFamily="34" charset="0"/>
                <a:ea typeface="Calibri" pitchFamily="34" charset="-122"/>
                <a:cs typeface="Calibri" pitchFamily="34" charset="-120"/>
              </a:rPr>
              <a:t>No direct competitor offers </a:t>
            </a:r>
            <a:pPr algn="ctr" indent="0" marL="0">
              <a:lnSpc>
                <a:spcPts val="1022"/>
              </a:lnSpc>
              <a:buNone/>
            </a:pPr>
            <a:r>
              <a:rPr lang="en-US" sz="730" b="1" spc="10" kern="0" dirty="0">
                <a:solidFill>
                  <a:srgbClr val="5A9FFF"/>
                </a:solidFill>
                <a:latin typeface="Calibri" pitchFamily="34" charset="0"/>
                <a:ea typeface="Calibri" pitchFamily="34" charset="-122"/>
                <a:cs typeface="Calibri" pitchFamily="34" charset="-120"/>
              </a:rPr>
              <a:t>architectural determinism at enterprise scale.</a:t>
            </a:r>
            <a:pPr algn="ctr" indent="0" marL="0">
              <a:lnSpc>
                <a:spcPts val="1022"/>
              </a:lnSpc>
              <a:buNone/>
            </a:pPr>
            <a:r>
              <a:rPr lang="en-US" sz="730" b="1" spc="10" kern="0" dirty="0">
                <a:solidFill>
                  <a:srgbClr val="F0F4FF"/>
                </a:solidFill>
                <a:latin typeface="Calibri" pitchFamily="34" charset="0"/>
                <a:ea typeface="Calibri" pitchFamily="34" charset="-122"/>
                <a:cs typeface="Calibri" pitchFamily="34" charset="-120"/>
              </a:rPr>
              <a:t> DTOS is not competing for position in an existing category. </a:t>
            </a:r>
            <a:pPr algn="ctr" indent="0" marL="0">
              <a:lnSpc>
                <a:spcPts val="1022"/>
              </a:lnSpc>
              <a:buNone/>
            </a:pPr>
            <a:r>
              <a:rPr lang="en-US" sz="730" b="1" spc="10" kern="0" dirty="0">
                <a:solidFill>
                  <a:srgbClr val="5A9FFF"/>
                </a:solidFill>
                <a:latin typeface="Calibri" pitchFamily="34" charset="0"/>
                <a:ea typeface="Calibri" pitchFamily="34" charset="-122"/>
                <a:cs typeface="Calibri" pitchFamily="34" charset="-120"/>
              </a:rPr>
              <a:t>It is defining a new one.</a:t>
            </a:r>
            <a:pPr algn="ctr" indent="0" marL="0">
              <a:lnSpc>
                <a:spcPts val="1022"/>
              </a:lnSpc>
              <a:buNone/>
            </a:pPr>
            <a:endParaRPr lang="en-US" sz="73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80E1C"/>
        </a:solidFill>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A6FFF">
                  <a:alpha val="12000"/>
                </a:srgbClr>
              </a:gs>
              <a:gs pos="10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3" name="Text 1"/>
          <p:cNvSpPr/>
          <p:nvPr/>
        </p:nvSpPr>
        <p:spPr>
          <a:xfrm>
            <a:off x="0" y="0"/>
            <a:ext cx="3000970" cy="2715220"/>
          </a:xfrm>
          <a:prstGeom prst="rect">
            <a:avLst/>
          </a:prstGeom>
          <a:gradFill rotWithShape="1">
            <a:gsLst>
              <a:gs pos="0">
                <a:srgbClr val="1A6FFF">
                  <a:alpha val="7000"/>
                </a:srgbClr>
              </a:gs>
              <a:gs pos="70000">
                <a:srgbClr val="000000">
                  <a:alpha val="0"/>
                </a:srgbClr>
              </a:gs>
            </a:gsLst>
            <a:path path="circle">
              <a:fillToRect l="50000" t="50000" r="50000" b="50000"/>
            </a:path>
          </a:gradFill>
          <a:ln/>
        </p:spPr>
        <p:txBody>
          <a:bodyPr wrap="square" rtlCol="0" anchor="t"/>
          <a:lstStyle/>
          <a:p>
            <a:pPr indent="0" marL="0">
              <a:buNone/>
            </a:pPr>
            <a:endParaRPr lang="en-US" dirty="0"/>
          </a:p>
        </p:txBody>
      </p:sp>
      <p:sp>
        <p:nvSpPr>
          <p:cNvPr id="4" name="Text 2"/>
          <p:cNvSpPr/>
          <p:nvPr/>
        </p:nvSpPr>
        <p:spPr>
          <a:xfrm>
            <a:off x="4145756" y="1055043"/>
            <a:ext cx="21580" cy="381744"/>
          </a:xfrm>
          <a:custGeom>
            <a:avLst/>
            <a:gdLst/>
            <a:ahLst/>
            <a:cxnLst/>
            <a:rect l="l" t="t" r="r" b="b"/>
            <a:pathLst>
              <a:path w="21580" h="381744">
                <a:moveTo>
                  <a:pt x="29210" y="0"/>
                </a:moveTo>
                <a:lnTo>
                  <a:pt x="21580" y="0"/>
                </a:lnTo>
                <a:lnTo>
                  <a:pt x="21580" y="381744"/>
                </a:lnTo>
                <a:lnTo>
                  <a:pt x="29210" y="381744"/>
                </a:lnTo>
                <a:lnTo>
                  <a:pt x="0" y="352534"/>
                </a:lnTo>
                <a:lnTo>
                  <a:pt x="561" y="358232"/>
                </a:lnTo>
                <a:lnTo>
                  <a:pt x="2223" y="363712"/>
                </a:lnTo>
                <a:lnTo>
                  <a:pt x="4923" y="368762"/>
                </a:lnTo>
                <a:lnTo>
                  <a:pt x="8555" y="373188"/>
                </a:lnTo>
                <a:lnTo>
                  <a:pt x="12982" y="376821"/>
                </a:lnTo>
                <a:lnTo>
                  <a:pt x="18032" y="379520"/>
                </a:lnTo>
                <a:lnTo>
                  <a:pt x="21580" y="381183"/>
                </a:lnTo>
                <a:lnTo>
                  <a:pt x="21580" y="381744"/>
                </a:lnTo>
                <a:lnTo>
                  <a:pt x="0" y="29210"/>
                </a:lnTo>
                <a:lnTo>
                  <a:pt x="21580" y="0"/>
                </a:lnTo>
                <a:lnTo>
                  <a:pt x="21580" y="561"/>
                </a:lnTo>
                <a:lnTo>
                  <a:pt x="18032" y="2223"/>
                </a:lnTo>
                <a:lnTo>
                  <a:pt x="12982" y="4923"/>
                </a:lnTo>
                <a:lnTo>
                  <a:pt x="8555" y="8555"/>
                </a:lnTo>
                <a:lnTo>
                  <a:pt x="4923" y="12982"/>
                </a:lnTo>
                <a:lnTo>
                  <a:pt x="2223" y="18032"/>
                </a:lnTo>
                <a:lnTo>
                  <a:pt x="561" y="23511"/>
                </a:lnTo>
                <a:lnTo>
                  <a:pt x="0" y="29210"/>
                </a:lnTo>
                <a:close/>
              </a:path>
            </a:pathLst>
          </a:custGeom>
          <a:solidFill>
            <a:srgbClr val="1A6FFF"/>
          </a:solidFill>
          <a:ln/>
        </p:spPr>
        <p:txBody>
          <a:bodyPr wrap="square" rtlCol="0" anchor="t"/>
          <a:lstStyle/>
          <a:p>
            <a:pPr indent="0" marL="0">
              <a:buNone/>
            </a:pPr>
            <a:endParaRPr lang="en-US" dirty="0"/>
          </a:p>
        </p:txBody>
      </p:sp>
      <p:sp>
        <p:nvSpPr>
          <p:cNvPr id="5" name="Text 3"/>
          <p:cNvSpPr/>
          <p:nvPr/>
        </p:nvSpPr>
        <p:spPr>
          <a:xfrm>
            <a:off x="4145756" y="1491258"/>
            <a:ext cx="21580" cy="381744"/>
          </a:xfrm>
          <a:custGeom>
            <a:avLst/>
            <a:gdLst/>
            <a:ahLst/>
            <a:cxnLst/>
            <a:rect l="l" t="t" r="r" b="b"/>
            <a:pathLst>
              <a:path w="21580" h="381744">
                <a:moveTo>
                  <a:pt x="29210" y="0"/>
                </a:moveTo>
                <a:lnTo>
                  <a:pt x="21580" y="0"/>
                </a:lnTo>
                <a:lnTo>
                  <a:pt x="21580" y="381744"/>
                </a:lnTo>
                <a:lnTo>
                  <a:pt x="29210" y="381744"/>
                </a:lnTo>
                <a:lnTo>
                  <a:pt x="0" y="352534"/>
                </a:lnTo>
                <a:lnTo>
                  <a:pt x="561" y="358232"/>
                </a:lnTo>
                <a:lnTo>
                  <a:pt x="2223" y="363712"/>
                </a:lnTo>
                <a:lnTo>
                  <a:pt x="4923" y="368762"/>
                </a:lnTo>
                <a:lnTo>
                  <a:pt x="8555" y="373188"/>
                </a:lnTo>
                <a:lnTo>
                  <a:pt x="12982" y="376821"/>
                </a:lnTo>
                <a:lnTo>
                  <a:pt x="18032" y="379520"/>
                </a:lnTo>
                <a:lnTo>
                  <a:pt x="21580" y="381183"/>
                </a:lnTo>
                <a:lnTo>
                  <a:pt x="21580" y="381744"/>
                </a:lnTo>
                <a:lnTo>
                  <a:pt x="0" y="29210"/>
                </a:lnTo>
                <a:lnTo>
                  <a:pt x="21580" y="0"/>
                </a:lnTo>
                <a:lnTo>
                  <a:pt x="21580" y="561"/>
                </a:lnTo>
                <a:lnTo>
                  <a:pt x="18032" y="2223"/>
                </a:lnTo>
                <a:lnTo>
                  <a:pt x="12982" y="4923"/>
                </a:lnTo>
                <a:lnTo>
                  <a:pt x="8555" y="8555"/>
                </a:lnTo>
                <a:lnTo>
                  <a:pt x="4923" y="12982"/>
                </a:lnTo>
                <a:lnTo>
                  <a:pt x="2223" y="18032"/>
                </a:lnTo>
                <a:lnTo>
                  <a:pt x="561" y="23511"/>
                </a:lnTo>
                <a:lnTo>
                  <a:pt x="0" y="29210"/>
                </a:lnTo>
                <a:close/>
              </a:path>
            </a:pathLst>
          </a:custGeom>
          <a:solidFill>
            <a:srgbClr val="1A6FFF"/>
          </a:solidFill>
          <a:ln/>
        </p:spPr>
        <p:txBody>
          <a:bodyPr wrap="square" rtlCol="0" anchor="t"/>
          <a:lstStyle/>
          <a:p>
            <a:pPr indent="0" marL="0">
              <a:buNone/>
            </a:pPr>
            <a:endParaRPr lang="en-US" dirty="0"/>
          </a:p>
        </p:txBody>
      </p:sp>
      <p:sp>
        <p:nvSpPr>
          <p:cNvPr id="6" name="Text 4"/>
          <p:cNvSpPr/>
          <p:nvPr/>
        </p:nvSpPr>
        <p:spPr>
          <a:xfrm>
            <a:off x="4145756" y="1927473"/>
            <a:ext cx="21580" cy="381744"/>
          </a:xfrm>
          <a:custGeom>
            <a:avLst/>
            <a:gdLst/>
            <a:ahLst/>
            <a:cxnLst/>
            <a:rect l="l" t="t" r="r" b="b"/>
            <a:pathLst>
              <a:path w="21580" h="381744">
                <a:moveTo>
                  <a:pt x="29210" y="0"/>
                </a:moveTo>
                <a:lnTo>
                  <a:pt x="21580" y="0"/>
                </a:lnTo>
                <a:lnTo>
                  <a:pt x="21580" y="381744"/>
                </a:lnTo>
                <a:lnTo>
                  <a:pt x="29210" y="381744"/>
                </a:lnTo>
                <a:lnTo>
                  <a:pt x="0" y="352534"/>
                </a:lnTo>
                <a:lnTo>
                  <a:pt x="561" y="358232"/>
                </a:lnTo>
                <a:lnTo>
                  <a:pt x="2223" y="363712"/>
                </a:lnTo>
                <a:lnTo>
                  <a:pt x="4923" y="368762"/>
                </a:lnTo>
                <a:lnTo>
                  <a:pt x="8555" y="373188"/>
                </a:lnTo>
                <a:lnTo>
                  <a:pt x="12982" y="376821"/>
                </a:lnTo>
                <a:lnTo>
                  <a:pt x="18032" y="379520"/>
                </a:lnTo>
                <a:lnTo>
                  <a:pt x="21580" y="381183"/>
                </a:lnTo>
                <a:lnTo>
                  <a:pt x="21580" y="381744"/>
                </a:lnTo>
                <a:lnTo>
                  <a:pt x="0" y="29210"/>
                </a:lnTo>
                <a:lnTo>
                  <a:pt x="21580" y="0"/>
                </a:lnTo>
                <a:lnTo>
                  <a:pt x="21580" y="561"/>
                </a:lnTo>
                <a:lnTo>
                  <a:pt x="18032" y="2223"/>
                </a:lnTo>
                <a:lnTo>
                  <a:pt x="12982" y="4923"/>
                </a:lnTo>
                <a:lnTo>
                  <a:pt x="8555" y="8555"/>
                </a:lnTo>
                <a:lnTo>
                  <a:pt x="4923" y="12982"/>
                </a:lnTo>
                <a:lnTo>
                  <a:pt x="2223" y="18032"/>
                </a:lnTo>
                <a:lnTo>
                  <a:pt x="561" y="23511"/>
                </a:lnTo>
                <a:lnTo>
                  <a:pt x="0" y="29210"/>
                </a:lnTo>
                <a:close/>
              </a:path>
            </a:pathLst>
          </a:custGeom>
          <a:solidFill>
            <a:srgbClr val="F0C040"/>
          </a:solidFill>
          <a:ln/>
        </p:spPr>
        <p:txBody>
          <a:bodyPr wrap="square" rtlCol="0" anchor="t"/>
          <a:lstStyle/>
          <a:p>
            <a:pPr indent="0" marL="0">
              <a:buNone/>
            </a:pPr>
            <a:endParaRPr lang="en-US" dirty="0"/>
          </a:p>
        </p:txBody>
      </p:sp>
      <p:sp>
        <p:nvSpPr>
          <p:cNvPr id="7" name="Text 5"/>
          <p:cNvSpPr/>
          <p:nvPr/>
        </p:nvSpPr>
        <p:spPr>
          <a:xfrm>
            <a:off x="4145756" y="2363688"/>
            <a:ext cx="21580" cy="381744"/>
          </a:xfrm>
          <a:custGeom>
            <a:avLst/>
            <a:gdLst/>
            <a:ahLst/>
            <a:cxnLst/>
            <a:rect l="l" t="t" r="r" b="b"/>
            <a:pathLst>
              <a:path w="21580" h="381744">
                <a:moveTo>
                  <a:pt x="29210" y="0"/>
                </a:moveTo>
                <a:lnTo>
                  <a:pt x="21580" y="0"/>
                </a:lnTo>
                <a:lnTo>
                  <a:pt x="21580" y="381744"/>
                </a:lnTo>
                <a:lnTo>
                  <a:pt x="29210" y="381744"/>
                </a:lnTo>
                <a:lnTo>
                  <a:pt x="0" y="352534"/>
                </a:lnTo>
                <a:lnTo>
                  <a:pt x="561" y="358232"/>
                </a:lnTo>
                <a:lnTo>
                  <a:pt x="2223" y="363712"/>
                </a:lnTo>
                <a:lnTo>
                  <a:pt x="4923" y="368762"/>
                </a:lnTo>
                <a:lnTo>
                  <a:pt x="8555" y="373188"/>
                </a:lnTo>
                <a:lnTo>
                  <a:pt x="12982" y="376821"/>
                </a:lnTo>
                <a:lnTo>
                  <a:pt x="18032" y="379520"/>
                </a:lnTo>
                <a:lnTo>
                  <a:pt x="21580" y="381183"/>
                </a:lnTo>
                <a:lnTo>
                  <a:pt x="21580" y="381744"/>
                </a:lnTo>
                <a:lnTo>
                  <a:pt x="0" y="29210"/>
                </a:lnTo>
                <a:lnTo>
                  <a:pt x="21580" y="0"/>
                </a:lnTo>
                <a:lnTo>
                  <a:pt x="21580" y="561"/>
                </a:lnTo>
                <a:lnTo>
                  <a:pt x="18032" y="2223"/>
                </a:lnTo>
                <a:lnTo>
                  <a:pt x="12982" y="4923"/>
                </a:lnTo>
                <a:lnTo>
                  <a:pt x="8555" y="8555"/>
                </a:lnTo>
                <a:lnTo>
                  <a:pt x="4923" y="12982"/>
                </a:lnTo>
                <a:lnTo>
                  <a:pt x="2223" y="18032"/>
                </a:lnTo>
                <a:lnTo>
                  <a:pt x="561" y="23511"/>
                </a:lnTo>
                <a:lnTo>
                  <a:pt x="0" y="29210"/>
                </a:lnTo>
                <a:close/>
              </a:path>
            </a:pathLst>
          </a:custGeom>
          <a:solidFill>
            <a:srgbClr val="F0C040"/>
          </a:solidFill>
          <a:ln/>
        </p:spPr>
        <p:txBody>
          <a:bodyPr wrap="square" rtlCol="0" anchor="t"/>
          <a:lstStyle/>
          <a:p>
            <a:pPr indent="0" marL="0">
              <a:buNone/>
            </a:pPr>
            <a:endParaRPr lang="en-US" dirty="0"/>
          </a:p>
        </p:txBody>
      </p:sp>
      <p:sp>
        <p:nvSpPr>
          <p:cNvPr id="8" name="Text 6"/>
          <p:cNvSpPr/>
          <p:nvPr/>
        </p:nvSpPr>
        <p:spPr>
          <a:xfrm>
            <a:off x="4145756" y="2799904"/>
            <a:ext cx="21580" cy="381744"/>
          </a:xfrm>
          <a:custGeom>
            <a:avLst/>
            <a:gdLst/>
            <a:ahLst/>
            <a:cxnLst/>
            <a:rect l="l" t="t" r="r" b="b"/>
            <a:pathLst>
              <a:path w="21580" h="381744">
                <a:moveTo>
                  <a:pt x="29210" y="0"/>
                </a:moveTo>
                <a:lnTo>
                  <a:pt x="21580" y="0"/>
                </a:lnTo>
                <a:lnTo>
                  <a:pt x="21580" y="381744"/>
                </a:lnTo>
                <a:lnTo>
                  <a:pt x="29210" y="381744"/>
                </a:lnTo>
                <a:lnTo>
                  <a:pt x="0" y="352534"/>
                </a:lnTo>
                <a:lnTo>
                  <a:pt x="561" y="358232"/>
                </a:lnTo>
                <a:lnTo>
                  <a:pt x="2223" y="363712"/>
                </a:lnTo>
                <a:lnTo>
                  <a:pt x="4923" y="368762"/>
                </a:lnTo>
                <a:lnTo>
                  <a:pt x="8555" y="373188"/>
                </a:lnTo>
                <a:lnTo>
                  <a:pt x="12982" y="376821"/>
                </a:lnTo>
                <a:lnTo>
                  <a:pt x="18032" y="379520"/>
                </a:lnTo>
                <a:lnTo>
                  <a:pt x="21580" y="381183"/>
                </a:lnTo>
                <a:lnTo>
                  <a:pt x="21580" y="381744"/>
                </a:lnTo>
                <a:lnTo>
                  <a:pt x="0" y="29210"/>
                </a:lnTo>
                <a:lnTo>
                  <a:pt x="21580" y="0"/>
                </a:lnTo>
                <a:lnTo>
                  <a:pt x="21580" y="561"/>
                </a:lnTo>
                <a:lnTo>
                  <a:pt x="18032" y="2223"/>
                </a:lnTo>
                <a:lnTo>
                  <a:pt x="12982" y="4923"/>
                </a:lnTo>
                <a:lnTo>
                  <a:pt x="8555" y="8555"/>
                </a:lnTo>
                <a:lnTo>
                  <a:pt x="4923" y="12982"/>
                </a:lnTo>
                <a:lnTo>
                  <a:pt x="2223" y="18032"/>
                </a:lnTo>
                <a:lnTo>
                  <a:pt x="561" y="23511"/>
                </a:lnTo>
                <a:lnTo>
                  <a:pt x="0" y="29210"/>
                </a:lnTo>
                <a:close/>
              </a:path>
            </a:pathLst>
          </a:custGeom>
          <a:solidFill>
            <a:srgbClr val="7A8FA8"/>
          </a:solidFill>
          <a:ln/>
        </p:spPr>
        <p:txBody>
          <a:bodyPr wrap="square" rtlCol="0" anchor="t"/>
          <a:lstStyle/>
          <a:p>
            <a:pPr indent="0" marL="0">
              <a:buNone/>
            </a:pPr>
            <a:endParaRPr lang="en-US" dirty="0"/>
          </a:p>
        </p:txBody>
      </p:sp>
      <p:sp>
        <p:nvSpPr>
          <p:cNvPr id="9" name="Text 7"/>
          <p:cNvSpPr/>
          <p:nvPr/>
        </p:nvSpPr>
        <p:spPr>
          <a:xfrm>
            <a:off x="342900" y="200620"/>
            <a:ext cx="910828" cy="185812"/>
          </a:xfrm>
          <a:prstGeom prst="roundRect">
            <a:avLst>
              <a:gd name="adj" fmla="val 11619"/>
            </a:avLst>
          </a:prstGeom>
          <a:solidFill>
            <a:srgbClr val="1A6FFF">
              <a:alpha val="6000"/>
            </a:srgbClr>
          </a:solidFill>
          <a:ln w="9525">
            <a:solidFill>
              <a:srgbClr val="1A6FFF">
                <a:alpha val="35000"/>
              </a:srgbClr>
            </a:solidFill>
          </a:ln>
        </p:spPr>
        <p:txBody>
          <a:bodyPr wrap="none" lIns="0" tIns="0" rIns="0" bIns="0" rtlCol="0" anchor="ctr"/>
          <a:lstStyle/>
          <a:p>
            <a:pPr algn="ctr" indent="0" marL="0">
              <a:buNone/>
            </a:pPr>
            <a:r>
              <a:rPr lang="en-US" sz="560" dirty="0">
                <a:solidFill>
                  <a:srgbClr val="1A6FFF"/>
                </a:solidFill>
                <a:latin typeface="Calibri" pitchFamily="34" charset="0"/>
                <a:ea typeface="Calibri" pitchFamily="34" charset="-122"/>
                <a:cs typeface="Calibri" pitchFamily="34" charset="-120"/>
              </a:rPr>
              <a:t>GO-TO-MARKET</a:t>
            </a:r>
            <a:endParaRPr lang="en-US" sz="560" dirty="0"/>
          </a:p>
        </p:txBody>
      </p:sp>
      <p:pic>
        <p:nvPicPr>
          <p:cNvPr id="10"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3762" y="218712"/>
            <a:ext cx="132588" cy="132588"/>
          </a:xfrm>
          <a:prstGeom prst="rect">
            <a:avLst/>
          </a:prstGeom>
        </p:spPr>
      </p:pic>
      <p:sp>
        <p:nvSpPr>
          <p:cNvPr id="11" name="Text 8"/>
          <p:cNvSpPr/>
          <p:nvPr/>
        </p:nvSpPr>
        <p:spPr>
          <a:xfrm>
            <a:off x="342900" y="426690"/>
            <a:ext cx="2415763" cy="251371"/>
          </a:xfrm>
          <a:prstGeom prst="rect">
            <a:avLst/>
          </a:prstGeom>
          <a:noFill/>
          <a:ln/>
        </p:spPr>
        <p:txBody>
          <a:bodyPr wrap="none" lIns="0" tIns="0" rIns="0" bIns="0" rtlCol="0" anchor="t"/>
          <a:lstStyle/>
          <a:p>
            <a:pPr algn="l" indent="0" marL="0">
              <a:lnSpc>
                <a:spcPts val="1980"/>
              </a:lnSpc>
              <a:buNone/>
            </a:pPr>
            <a:r>
              <a:rPr lang="en-US" sz="1800" spc="-18" kern="0" dirty="0">
                <a:solidFill>
                  <a:srgbClr val="F0F4FF"/>
                </a:solidFill>
                <a:latin typeface="Calibri Light" pitchFamily="34" charset="0"/>
                <a:ea typeface="Calibri Light" pitchFamily="34" charset="-122"/>
                <a:cs typeface="Calibri Light" pitchFamily="34" charset="-120"/>
              </a:rPr>
              <a:t>Go-to-Market Strategy.</a:t>
            </a:r>
            <a:endParaRPr lang="en-US" sz="1800" dirty="0"/>
          </a:p>
        </p:txBody>
      </p:sp>
      <p:sp>
        <p:nvSpPr>
          <p:cNvPr id="12" name="Text 9"/>
          <p:cNvSpPr/>
          <p:nvPr/>
        </p:nvSpPr>
        <p:spPr>
          <a:xfrm>
            <a:off x="2744093" y="512415"/>
            <a:ext cx="3457902" cy="173831"/>
          </a:xfrm>
          <a:prstGeom prst="rect">
            <a:avLst/>
          </a:prstGeom>
          <a:noFill/>
          <a:ln/>
        </p:spPr>
        <p:txBody>
          <a:bodyPr wrap="none" lIns="0" tIns="0" rIns="0" bIns="0" rtlCol="0" anchor="ctr"/>
          <a:lstStyle/>
          <a:p>
            <a:pPr algn="l" indent="0" marL="0">
              <a:lnSpc>
                <a:spcPts val="1260"/>
              </a:lnSpc>
              <a:buNone/>
            </a:pPr>
            <a:r>
              <a:rPr lang="en-US" sz="840" dirty="0">
                <a:solidFill>
                  <a:srgbClr val="1A6FFF"/>
                </a:solidFill>
                <a:latin typeface="Calibri Light" pitchFamily="34" charset="0"/>
                <a:ea typeface="Calibri Light" pitchFamily="34" charset="-122"/>
                <a:cs typeface="Calibri Light" pitchFamily="34" charset="-120"/>
              </a:rPr>
              <a:t>Sequenced sector penetration. Enterprise-direct. Proof-chain-led.</a:t>
            </a:r>
            <a:endParaRPr lang="en-US" sz="840" dirty="0"/>
          </a:p>
        </p:txBody>
      </p:sp>
      <p:sp>
        <p:nvSpPr>
          <p:cNvPr id="13" name="Text 10"/>
          <p:cNvSpPr/>
          <p:nvPr/>
        </p:nvSpPr>
        <p:spPr>
          <a:xfrm>
            <a:off x="342900" y="757238"/>
            <a:ext cx="8458200" cy="10120"/>
          </a:xfrm>
          <a:prstGeom prst="roundRect">
            <a:avLst>
              <a:gd name="adj" fmla="val 75296"/>
            </a:avLst>
          </a:prstGeom>
          <a:gradFill rotWithShape="1">
            <a:gsLst>
              <a:gs pos="0">
                <a:srgbClr val="1A6FFF"/>
              </a:gs>
              <a:gs pos="100000">
                <a:srgbClr val="1A6FFF">
                  <a:alpha val="10000"/>
                </a:srgbClr>
              </a:gs>
            </a:gsLst>
            <a:lin ang="0" scaled="1"/>
          </a:gradFill>
          <a:ln/>
        </p:spPr>
        <p:txBody>
          <a:bodyPr wrap="none" rtlCol="0" anchor="t"/>
          <a:lstStyle/>
          <a:p>
            <a:pPr indent="0" marL="0">
              <a:buNone/>
            </a:pPr>
            <a:endParaRPr lang="en-US" dirty="0"/>
          </a:p>
        </p:txBody>
      </p:sp>
      <p:sp>
        <p:nvSpPr>
          <p:cNvPr id="14" name="Text 11"/>
          <p:cNvSpPr/>
          <p:nvPr/>
        </p:nvSpPr>
        <p:spPr>
          <a:xfrm>
            <a:off x="342900" y="881658"/>
            <a:ext cx="3817903" cy="106710"/>
          </a:xfrm>
          <a:prstGeom prst="rect">
            <a:avLst/>
          </a:prstGeom>
          <a:noFill/>
          <a:ln/>
        </p:spPr>
        <p:txBody>
          <a:bodyPr wrap="none" lIns="0" tIns="0" rIns="0" bIns="0" rtlCol="0" anchor="t"/>
          <a:lstStyle/>
          <a:p>
            <a:pPr algn="l" indent="0" marL="0">
              <a:lnSpc>
                <a:spcPts val="840"/>
              </a:lnSpc>
              <a:buNone/>
            </a:pPr>
            <a:r>
              <a:rPr lang="en-US" sz="560" b="1" spc="67" kern="0" dirty="0">
                <a:solidFill>
                  <a:srgbClr val="1A6FFF"/>
                </a:solidFill>
                <a:latin typeface="Calibri" pitchFamily="34" charset="0"/>
                <a:ea typeface="Calibri" pitchFamily="34" charset="-122"/>
                <a:cs typeface="Calibri" pitchFamily="34" charset="-120"/>
              </a:rPr>
              <a:t>GTM MOTION</a:t>
            </a:r>
            <a:endParaRPr lang="en-US" sz="560" dirty="0"/>
          </a:p>
        </p:txBody>
      </p:sp>
      <p:sp>
        <p:nvSpPr>
          <p:cNvPr id="15" name="Text 12"/>
          <p:cNvSpPr/>
          <p:nvPr/>
        </p:nvSpPr>
        <p:spPr>
          <a:xfrm>
            <a:off x="342900" y="1031528"/>
            <a:ext cx="3540237" cy="1003250"/>
          </a:xfrm>
          <a:prstGeom prst="rect">
            <a:avLst/>
          </a:prstGeom>
          <a:noFill/>
          <a:ln/>
        </p:spPr>
        <p:txBody>
          <a:bodyPr wrap="square" lIns="0" tIns="0" rIns="0" bIns="0" rtlCol="0" anchor="t"/>
          <a:lstStyle/>
          <a:p>
            <a:pPr algn="l" indent="0" marL="0">
              <a:lnSpc>
                <a:spcPts val="1254"/>
              </a:lnSpc>
              <a:buNone/>
            </a:pPr>
            <a:r>
              <a:rPr lang="en-US" sz="760" dirty="0">
                <a:solidFill>
                  <a:srgbClr val="B8C8E8"/>
                </a:solidFill>
                <a:latin typeface="Calibri" pitchFamily="34" charset="0"/>
                <a:ea typeface="Calibri" pitchFamily="34" charset="-122"/>
                <a:cs typeface="Calibri" pitchFamily="34" charset="-120"/>
              </a:rPr>
              <a:t>DTOS operates an enterprise-direct sales motion targeting regulated sector organizations where a single AI hallucination event carries institutional consequence. Initial enterprise engagements follow a three-stage qualification process, each producing a formal deliverable — an </a:t>
            </a:r>
            <a:pPr algn="l" indent="0" marL="0">
              <a:lnSpc>
                <a:spcPts val="1254"/>
              </a:lnSpc>
              <a:buNone/>
            </a:pPr>
            <a:r>
              <a:rPr lang="en-US" sz="760" dirty="0">
                <a:solidFill>
                  <a:srgbClr val="D0E0FF"/>
                </a:solidFill>
                <a:latin typeface="Calibri" pitchFamily="34" charset="0"/>
                <a:ea typeface="Calibri" pitchFamily="34" charset="-122"/>
                <a:cs typeface="Calibri" pitchFamily="34" charset="-120"/>
              </a:rPr>
              <a:t>Architectural Fit Assessment</a:t>
            </a:r>
            <a:pPr algn="l" indent="0" marL="0">
              <a:lnSpc>
                <a:spcPts val="1254"/>
              </a:lnSpc>
              <a:buNone/>
            </a:pPr>
            <a:r>
              <a:rPr lang="en-US" sz="760" dirty="0">
                <a:solidFill>
                  <a:srgbClr val="B8C8E8"/>
                </a:solidFill>
                <a:latin typeface="Calibri" pitchFamily="34" charset="0"/>
                <a:ea typeface="Calibri" pitchFamily="34" charset="-122"/>
                <a:cs typeface="Calibri" pitchFamily="34" charset="-120"/>
              </a:rPr>
              <a:t> and a </a:t>
            </a:r>
            <a:pPr algn="l" indent="0" marL="0">
              <a:lnSpc>
                <a:spcPts val="1254"/>
              </a:lnSpc>
              <a:buNone/>
            </a:pPr>
            <a:r>
              <a:rPr lang="en-US" sz="760" dirty="0">
                <a:solidFill>
                  <a:srgbClr val="D0E0FF"/>
                </a:solidFill>
                <a:latin typeface="Calibri" pitchFamily="34" charset="0"/>
                <a:ea typeface="Calibri" pitchFamily="34" charset="-122"/>
                <a:cs typeface="Calibri" pitchFamily="34" charset="-120"/>
              </a:rPr>
              <a:t>Deterministic Performance Report</a:t>
            </a:r>
            <a:pPr algn="l" indent="0" marL="0">
              <a:lnSpc>
                <a:spcPts val="1254"/>
              </a:lnSpc>
              <a:buNone/>
            </a:pPr>
            <a:r>
              <a:rPr lang="en-US" sz="760" dirty="0">
                <a:solidFill>
                  <a:srgbClr val="B8C8E8"/>
                </a:solidFill>
                <a:latin typeface="Calibri" pitchFamily="34" charset="0"/>
                <a:ea typeface="Calibri" pitchFamily="34" charset="-122"/>
                <a:cs typeface="Calibri" pitchFamily="34" charset="-120"/>
              </a:rPr>
              <a:t> — designed to support internal governance review and board-level reporting.</a:t>
            </a:r>
            <a:endParaRPr lang="en-US" sz="760" dirty="0"/>
          </a:p>
        </p:txBody>
      </p:sp>
      <p:sp>
        <p:nvSpPr>
          <p:cNvPr id="16" name="Text 13"/>
          <p:cNvSpPr/>
          <p:nvPr/>
        </p:nvSpPr>
        <p:spPr>
          <a:xfrm>
            <a:off x="342900" y="2073325"/>
            <a:ext cx="3817903" cy="106710"/>
          </a:xfrm>
          <a:prstGeom prst="rect">
            <a:avLst/>
          </a:prstGeom>
          <a:noFill/>
          <a:ln/>
        </p:spPr>
        <p:txBody>
          <a:bodyPr wrap="none" lIns="0" tIns="0" rIns="0" bIns="0" rtlCol="0" anchor="t"/>
          <a:lstStyle/>
          <a:p>
            <a:pPr algn="l" indent="0" marL="0">
              <a:lnSpc>
                <a:spcPts val="840"/>
              </a:lnSpc>
              <a:buNone/>
            </a:pPr>
            <a:r>
              <a:rPr lang="en-US" sz="560" b="1" spc="67" kern="0" dirty="0">
                <a:solidFill>
                  <a:srgbClr val="8A9BBF"/>
                </a:solidFill>
                <a:latin typeface="Calibri" pitchFamily="34" charset="0"/>
                <a:ea typeface="Calibri" pitchFamily="34" charset="-122"/>
                <a:cs typeface="Calibri" pitchFamily="34" charset="-120"/>
              </a:rPr>
              <a:t>QUALIFICATION STAGES</a:t>
            </a:r>
            <a:endParaRPr lang="en-US" sz="560" dirty="0"/>
          </a:p>
        </p:txBody>
      </p:sp>
      <p:sp>
        <p:nvSpPr>
          <p:cNvPr id="17" name="Text 14"/>
          <p:cNvSpPr/>
          <p:nvPr/>
        </p:nvSpPr>
        <p:spPr>
          <a:xfrm>
            <a:off x="392162" y="2326481"/>
            <a:ext cx="228600" cy="251460"/>
          </a:xfrm>
          <a:prstGeom prst="ellipse">
            <a:avLst/>
          </a:prstGeom>
          <a:solidFill>
            <a:srgbClr val="1A6FFF">
              <a:alpha val="15000"/>
            </a:srgbClr>
          </a:solidFill>
          <a:ln w="9525">
            <a:solidFill>
              <a:srgbClr val="1A6FFF"/>
            </a:solidFill>
          </a:ln>
        </p:spPr>
        <p:txBody>
          <a:bodyPr wrap="none" lIns="0" tIns="0" rIns="0" bIns="0" rtlCol="0" anchor="ctr"/>
          <a:lstStyle/>
          <a:p>
            <a:pPr algn="ctr" indent="0" marL="0">
              <a:buNone/>
            </a:pPr>
            <a:r>
              <a:rPr lang="en-US" sz="680" b="1" dirty="0">
                <a:solidFill>
                  <a:srgbClr val="1A6FFF"/>
                </a:solidFill>
                <a:latin typeface="Calibri Light" pitchFamily="34" charset="0"/>
                <a:ea typeface="Calibri Light" pitchFamily="34" charset="-122"/>
                <a:cs typeface="Calibri Light" pitchFamily="34" charset="-120"/>
              </a:rPr>
              <a:t>1</a:t>
            </a:r>
            <a:endParaRPr lang="en-US" sz="680" dirty="0"/>
          </a:p>
        </p:txBody>
      </p:sp>
      <p:sp>
        <p:nvSpPr>
          <p:cNvPr id="18" name="Text 15"/>
          <p:cNvSpPr/>
          <p:nvPr/>
        </p:nvSpPr>
        <p:spPr>
          <a:xfrm>
            <a:off x="339629" y="2584252"/>
            <a:ext cx="333667" cy="194087"/>
          </a:xfrm>
          <a:prstGeom prst="rect">
            <a:avLst/>
          </a:prstGeom>
          <a:noFill/>
          <a:ln/>
        </p:spPr>
        <p:txBody>
          <a:bodyPr wrap="square" lIns="0" tIns="0" rIns="0" bIns="0" rtlCol="0" anchor="ctr"/>
          <a:lstStyle/>
          <a:p>
            <a:pPr algn="ctr" indent="0" marL="0">
              <a:lnSpc>
                <a:spcPts val="728"/>
              </a:lnSpc>
              <a:buNone/>
            </a:pPr>
            <a:r>
              <a:rPr lang="en-US" sz="560" spc="17" kern="0" dirty="0">
                <a:solidFill>
                  <a:srgbClr val="8A9BBF"/>
                </a:solidFill>
                <a:latin typeface="Calibri" pitchFamily="34" charset="0"/>
                <a:ea typeface="Calibri" pitchFamily="34" charset="-122"/>
                <a:cs typeface="Calibri" pitchFamily="34" charset="-120"/>
              </a:rPr>
              <a:t>Executive</a:t>
            </a:r>
            <a:br/>
            <a:pPr algn="ctr" indent="0" marL="0">
              <a:lnSpc>
                <a:spcPts val="728"/>
              </a:lnSpc>
              <a:buNone/>
            </a:pPr>
            <a:r>
              <a:rPr lang="en-US" sz="560" spc="17" kern="0" dirty="0">
                <a:solidFill>
                  <a:srgbClr val="8A9BBF"/>
                </a:solidFill>
                <a:latin typeface="Calibri" pitchFamily="34" charset="0"/>
                <a:ea typeface="Calibri" pitchFamily="34" charset="-122"/>
                <a:cs typeface="Calibri" pitchFamily="34" charset="-120"/>
              </a:rPr>
              <a:t>Briefing</a:t>
            </a:r>
            <a:endParaRPr lang="en-US" sz="560" dirty="0"/>
          </a:p>
        </p:txBody>
      </p:sp>
      <p:sp>
        <p:nvSpPr>
          <p:cNvPr id="19" name="Text 16"/>
          <p:cNvSpPr/>
          <p:nvPr/>
        </p:nvSpPr>
        <p:spPr>
          <a:xfrm>
            <a:off x="670024" y="2471738"/>
            <a:ext cx="462111" cy="10120"/>
          </a:xfrm>
          <a:prstGeom prst="rect">
            <a:avLst/>
          </a:prstGeom>
          <a:gradFill rotWithShape="1">
            <a:gsLst>
              <a:gs pos="0">
                <a:srgbClr val="1A6FFF">
                  <a:alpha val="50000"/>
                </a:srgbClr>
              </a:gs>
              <a:gs pos="100000">
                <a:srgbClr val="1A6FFF">
                  <a:alpha val="20000"/>
                </a:srgbClr>
              </a:gs>
            </a:gsLst>
            <a:lin ang="0" scaled="1"/>
          </a:gradFill>
          <a:ln/>
        </p:spPr>
        <p:txBody>
          <a:bodyPr wrap="none" rtlCol="0" anchor="t"/>
          <a:lstStyle/>
          <a:p>
            <a:pPr indent="0" marL="0">
              <a:buNone/>
            </a:pPr>
            <a:endParaRPr lang="en-US" dirty="0"/>
          </a:p>
        </p:txBody>
      </p:sp>
      <p:sp>
        <p:nvSpPr>
          <p:cNvPr id="20" name="Text 17"/>
          <p:cNvSpPr/>
          <p:nvPr/>
        </p:nvSpPr>
        <p:spPr>
          <a:xfrm>
            <a:off x="1132136" y="2401639"/>
            <a:ext cx="83820" cy="150465"/>
          </a:xfrm>
          <a:prstGeom prst="rect">
            <a:avLst/>
          </a:prstGeom>
          <a:noFill/>
          <a:ln/>
        </p:spPr>
        <p:txBody>
          <a:bodyPr wrap="none" lIns="0" tIns="0" rIns="0" bIns="0" rtlCol="0" anchor="ctr"/>
          <a:lstStyle/>
          <a:p>
            <a:pPr algn="l" indent="0" marL="0">
              <a:lnSpc>
                <a:spcPts val="1185"/>
              </a:lnSpc>
              <a:buNone/>
            </a:pPr>
            <a:r>
              <a:rPr lang="en-US" sz="790" dirty="0">
                <a:solidFill>
                  <a:srgbClr val="1A6FFF">
                    <a:alpha val="60000"/>
                  </a:srgbClr>
                </a:solidFill>
                <a:latin typeface="Calibri" pitchFamily="34" charset="0"/>
                <a:ea typeface="Calibri" pitchFamily="34" charset="-122"/>
                <a:cs typeface="Calibri" pitchFamily="34" charset="-120"/>
              </a:rPr>
              <a:t>▶</a:t>
            </a:r>
            <a:endParaRPr lang="en-US" sz="790" dirty="0"/>
          </a:p>
        </p:txBody>
      </p:sp>
      <p:sp>
        <p:nvSpPr>
          <p:cNvPr id="21" name="Text 18"/>
          <p:cNvSpPr/>
          <p:nvPr/>
        </p:nvSpPr>
        <p:spPr>
          <a:xfrm>
            <a:off x="1208336" y="2471738"/>
            <a:ext cx="462260" cy="10120"/>
          </a:xfrm>
          <a:prstGeom prst="rect">
            <a:avLst/>
          </a:prstGeom>
          <a:gradFill rotWithShape="1">
            <a:gsLst>
              <a:gs pos="0">
                <a:srgbClr val="1A6FFF">
                  <a:alpha val="50000"/>
                </a:srgbClr>
              </a:gs>
              <a:gs pos="100000">
                <a:srgbClr val="1A6FFF">
                  <a:alpha val="20000"/>
                </a:srgbClr>
              </a:gs>
            </a:gsLst>
            <a:lin ang="0" scaled="1"/>
          </a:gradFill>
          <a:ln/>
        </p:spPr>
        <p:txBody>
          <a:bodyPr wrap="none" rtlCol="0" anchor="t"/>
          <a:lstStyle/>
          <a:p>
            <a:pPr indent="0" marL="0">
              <a:buNone/>
            </a:pPr>
            <a:endParaRPr lang="en-US" dirty="0"/>
          </a:p>
        </p:txBody>
      </p:sp>
      <p:sp>
        <p:nvSpPr>
          <p:cNvPr id="22" name="Text 19"/>
          <p:cNvSpPr/>
          <p:nvPr/>
        </p:nvSpPr>
        <p:spPr>
          <a:xfrm>
            <a:off x="1842046" y="2280345"/>
            <a:ext cx="228600" cy="251460"/>
          </a:xfrm>
          <a:prstGeom prst="ellipse">
            <a:avLst/>
          </a:prstGeom>
          <a:solidFill>
            <a:srgbClr val="1A6FFF">
              <a:alpha val="15000"/>
            </a:srgbClr>
          </a:solidFill>
          <a:ln w="9525">
            <a:solidFill>
              <a:srgbClr val="1A6FFF"/>
            </a:solidFill>
          </a:ln>
        </p:spPr>
        <p:txBody>
          <a:bodyPr wrap="none" lIns="0" tIns="0" rIns="0" bIns="0" rtlCol="0" anchor="ctr"/>
          <a:lstStyle/>
          <a:p>
            <a:pPr algn="ctr" indent="0" marL="0">
              <a:buNone/>
            </a:pPr>
            <a:r>
              <a:rPr lang="en-US" sz="680" b="1" dirty="0">
                <a:solidFill>
                  <a:srgbClr val="1A6FFF"/>
                </a:solidFill>
                <a:latin typeface="Calibri Light" pitchFamily="34" charset="0"/>
                <a:ea typeface="Calibri Light" pitchFamily="34" charset="-122"/>
                <a:cs typeface="Calibri Light" pitchFamily="34" charset="-120"/>
              </a:rPr>
              <a:t>2</a:t>
            </a:r>
            <a:endParaRPr lang="en-US" sz="680" dirty="0"/>
          </a:p>
        </p:txBody>
      </p:sp>
      <p:sp>
        <p:nvSpPr>
          <p:cNvPr id="23" name="Text 20"/>
          <p:cNvSpPr/>
          <p:nvPr/>
        </p:nvSpPr>
        <p:spPr>
          <a:xfrm>
            <a:off x="1664881" y="2538115"/>
            <a:ext cx="582930" cy="291130"/>
          </a:xfrm>
          <a:prstGeom prst="rect">
            <a:avLst/>
          </a:prstGeom>
          <a:noFill/>
          <a:ln/>
        </p:spPr>
        <p:txBody>
          <a:bodyPr wrap="square" lIns="0" tIns="0" rIns="0" bIns="0" rtlCol="0" anchor="ctr"/>
          <a:lstStyle/>
          <a:p>
            <a:pPr algn="ctr" indent="0" marL="0">
              <a:lnSpc>
                <a:spcPts val="728"/>
              </a:lnSpc>
              <a:buNone/>
            </a:pPr>
            <a:r>
              <a:rPr lang="en-US" sz="560" spc="17" kern="0" dirty="0">
                <a:solidFill>
                  <a:srgbClr val="8A9BBF"/>
                </a:solidFill>
                <a:latin typeface="Calibri" pitchFamily="34" charset="0"/>
                <a:ea typeface="Calibri" pitchFamily="34" charset="-122"/>
                <a:cs typeface="Calibri" pitchFamily="34" charset="-120"/>
              </a:rPr>
              <a:t>Technical</a:t>
            </a:r>
            <a:br/>
            <a:pPr algn="ctr" indent="0" marL="0">
              <a:lnSpc>
                <a:spcPts val="728"/>
              </a:lnSpc>
              <a:buNone/>
            </a:pPr>
            <a:r>
              <a:rPr lang="en-US" sz="560" spc="17" kern="0" dirty="0">
                <a:solidFill>
                  <a:srgbClr val="8A9BBF"/>
                </a:solidFill>
                <a:latin typeface="Calibri" pitchFamily="34" charset="0"/>
                <a:ea typeface="Calibri" pitchFamily="34" charset="-122"/>
                <a:cs typeface="Calibri" pitchFamily="34" charset="-120"/>
              </a:rPr>
              <a:t>Integration Review</a:t>
            </a:r>
            <a:endParaRPr lang="en-US" sz="560" dirty="0"/>
          </a:p>
        </p:txBody>
      </p:sp>
      <p:sp>
        <p:nvSpPr>
          <p:cNvPr id="24" name="Text 21"/>
          <p:cNvSpPr/>
          <p:nvPr/>
        </p:nvSpPr>
        <p:spPr>
          <a:xfrm>
            <a:off x="2242096" y="2471738"/>
            <a:ext cx="462260" cy="10120"/>
          </a:xfrm>
          <a:prstGeom prst="rect">
            <a:avLst/>
          </a:prstGeom>
          <a:gradFill rotWithShape="1">
            <a:gsLst>
              <a:gs pos="0">
                <a:srgbClr val="1A6FFF">
                  <a:alpha val="50000"/>
                </a:srgbClr>
              </a:gs>
              <a:gs pos="100000">
                <a:srgbClr val="1A6FFF">
                  <a:alpha val="20000"/>
                </a:srgbClr>
              </a:gs>
            </a:gsLst>
            <a:lin ang="0" scaled="1"/>
          </a:gradFill>
          <a:ln/>
        </p:spPr>
        <p:txBody>
          <a:bodyPr wrap="none" rtlCol="0" anchor="t"/>
          <a:lstStyle/>
          <a:p>
            <a:pPr indent="0" marL="0">
              <a:buNone/>
            </a:pPr>
            <a:endParaRPr lang="en-US" dirty="0"/>
          </a:p>
        </p:txBody>
      </p:sp>
      <p:sp>
        <p:nvSpPr>
          <p:cNvPr id="25" name="Text 22"/>
          <p:cNvSpPr/>
          <p:nvPr/>
        </p:nvSpPr>
        <p:spPr>
          <a:xfrm>
            <a:off x="2704356" y="2401639"/>
            <a:ext cx="83820" cy="150465"/>
          </a:xfrm>
          <a:prstGeom prst="rect">
            <a:avLst/>
          </a:prstGeom>
          <a:noFill/>
          <a:ln/>
        </p:spPr>
        <p:txBody>
          <a:bodyPr wrap="none" lIns="0" tIns="0" rIns="0" bIns="0" rtlCol="0" anchor="ctr"/>
          <a:lstStyle/>
          <a:p>
            <a:pPr algn="l" indent="0" marL="0">
              <a:lnSpc>
                <a:spcPts val="1185"/>
              </a:lnSpc>
              <a:buNone/>
            </a:pPr>
            <a:r>
              <a:rPr lang="en-US" sz="790" dirty="0">
                <a:solidFill>
                  <a:srgbClr val="1A6FFF">
                    <a:alpha val="60000"/>
                  </a:srgbClr>
                </a:solidFill>
                <a:latin typeface="Calibri" pitchFamily="34" charset="0"/>
                <a:ea typeface="Calibri" pitchFamily="34" charset="-122"/>
                <a:cs typeface="Calibri" pitchFamily="34" charset="-120"/>
              </a:rPr>
              <a:t>▶</a:t>
            </a:r>
            <a:endParaRPr lang="en-US" sz="790" dirty="0"/>
          </a:p>
        </p:txBody>
      </p:sp>
      <p:sp>
        <p:nvSpPr>
          <p:cNvPr id="26" name="Text 23"/>
          <p:cNvSpPr/>
          <p:nvPr/>
        </p:nvSpPr>
        <p:spPr>
          <a:xfrm>
            <a:off x="2780556" y="2471738"/>
            <a:ext cx="462260" cy="10120"/>
          </a:xfrm>
          <a:prstGeom prst="rect">
            <a:avLst/>
          </a:prstGeom>
          <a:gradFill rotWithShape="1">
            <a:gsLst>
              <a:gs pos="0">
                <a:srgbClr val="1A6FFF">
                  <a:alpha val="50000"/>
                </a:srgbClr>
              </a:gs>
              <a:gs pos="100000">
                <a:srgbClr val="1A6FFF">
                  <a:alpha val="20000"/>
                </a:srgbClr>
              </a:gs>
            </a:gsLst>
            <a:lin ang="0" scaled="1"/>
          </a:gradFill>
          <a:ln/>
        </p:spPr>
        <p:txBody>
          <a:bodyPr wrap="none" rtlCol="0" anchor="t"/>
          <a:lstStyle/>
          <a:p>
            <a:pPr indent="0" marL="0">
              <a:buNone/>
            </a:pPr>
            <a:endParaRPr lang="en-US" dirty="0"/>
          </a:p>
        </p:txBody>
      </p:sp>
      <p:sp>
        <p:nvSpPr>
          <p:cNvPr id="27" name="Text 24"/>
          <p:cNvSpPr/>
          <p:nvPr/>
        </p:nvSpPr>
        <p:spPr>
          <a:xfrm>
            <a:off x="3413968" y="2326481"/>
            <a:ext cx="228600" cy="251460"/>
          </a:xfrm>
          <a:prstGeom prst="ellipse">
            <a:avLst/>
          </a:prstGeom>
          <a:solidFill>
            <a:srgbClr val="1A6FFF">
              <a:alpha val="15000"/>
            </a:srgbClr>
          </a:solidFill>
          <a:ln w="9525">
            <a:solidFill>
              <a:srgbClr val="1A6FFF"/>
            </a:solidFill>
          </a:ln>
        </p:spPr>
        <p:txBody>
          <a:bodyPr wrap="none" lIns="0" tIns="0" rIns="0" bIns="0" rtlCol="0" anchor="ctr"/>
          <a:lstStyle/>
          <a:p>
            <a:pPr algn="ctr" indent="0" marL="0">
              <a:buNone/>
            </a:pPr>
            <a:r>
              <a:rPr lang="en-US" sz="680" b="1" dirty="0">
                <a:solidFill>
                  <a:srgbClr val="1A6FFF"/>
                </a:solidFill>
                <a:latin typeface="Calibri Light" pitchFamily="34" charset="0"/>
                <a:ea typeface="Calibri Light" pitchFamily="34" charset="-122"/>
                <a:cs typeface="Calibri Light" pitchFamily="34" charset="-120"/>
              </a:rPr>
              <a:t>3</a:t>
            </a:r>
            <a:endParaRPr lang="en-US" sz="680" dirty="0"/>
          </a:p>
        </p:txBody>
      </p:sp>
      <p:sp>
        <p:nvSpPr>
          <p:cNvPr id="28" name="Text 25"/>
          <p:cNvSpPr/>
          <p:nvPr/>
        </p:nvSpPr>
        <p:spPr>
          <a:xfrm>
            <a:off x="3237107" y="2584252"/>
            <a:ext cx="582323" cy="194087"/>
          </a:xfrm>
          <a:prstGeom prst="rect">
            <a:avLst/>
          </a:prstGeom>
          <a:noFill/>
          <a:ln/>
        </p:spPr>
        <p:txBody>
          <a:bodyPr wrap="square" lIns="0" tIns="0" rIns="0" bIns="0" rtlCol="0" anchor="ctr"/>
          <a:lstStyle/>
          <a:p>
            <a:pPr algn="ctr" indent="0" marL="0">
              <a:lnSpc>
                <a:spcPts val="728"/>
              </a:lnSpc>
              <a:buNone/>
            </a:pPr>
            <a:r>
              <a:rPr lang="en-US" sz="560" spc="17" kern="0" dirty="0">
                <a:solidFill>
                  <a:srgbClr val="8A9BBF"/>
                </a:solidFill>
                <a:latin typeface="Calibri" pitchFamily="34" charset="0"/>
                <a:ea typeface="Calibri" pitchFamily="34" charset="-122"/>
                <a:cs typeface="Calibri" pitchFamily="34" charset="-120"/>
              </a:rPr>
              <a:t>Governed</a:t>
            </a:r>
            <a:br/>
            <a:pPr algn="ctr" indent="0" marL="0">
              <a:lnSpc>
                <a:spcPts val="728"/>
              </a:lnSpc>
              <a:buNone/>
            </a:pPr>
            <a:r>
              <a:rPr lang="en-US" sz="560" spc="17" kern="0" dirty="0">
                <a:solidFill>
                  <a:srgbClr val="8A9BBF"/>
                </a:solidFill>
                <a:latin typeface="Calibri" pitchFamily="34" charset="0"/>
                <a:ea typeface="Calibri" pitchFamily="34" charset="-122"/>
                <a:cs typeface="Calibri" pitchFamily="34" charset="-120"/>
              </a:rPr>
              <a:t>Pilot Deployment</a:t>
            </a:r>
            <a:endParaRPr lang="en-US" sz="560" dirty="0"/>
          </a:p>
        </p:txBody>
      </p:sp>
      <p:sp>
        <p:nvSpPr>
          <p:cNvPr id="29" name="Text 26"/>
          <p:cNvSpPr/>
          <p:nvPr/>
        </p:nvSpPr>
        <p:spPr>
          <a:xfrm>
            <a:off x="342900" y="2915692"/>
            <a:ext cx="3817903" cy="106710"/>
          </a:xfrm>
          <a:prstGeom prst="rect">
            <a:avLst/>
          </a:prstGeom>
          <a:noFill/>
          <a:ln/>
        </p:spPr>
        <p:txBody>
          <a:bodyPr wrap="none" lIns="0" tIns="0" rIns="0" bIns="0" rtlCol="0" anchor="t"/>
          <a:lstStyle/>
          <a:p>
            <a:pPr algn="l" indent="0" marL="0">
              <a:lnSpc>
                <a:spcPts val="840"/>
              </a:lnSpc>
              <a:buNone/>
            </a:pPr>
            <a:r>
              <a:rPr lang="en-US" sz="560" b="1" spc="67" kern="0" dirty="0">
                <a:solidFill>
                  <a:srgbClr val="8A9BBF"/>
                </a:solidFill>
                <a:latin typeface="Calibri" pitchFamily="34" charset="0"/>
                <a:ea typeface="Calibri" pitchFamily="34" charset="-122"/>
                <a:cs typeface="Calibri" pitchFamily="34" charset="-120"/>
              </a:rPr>
              <a:t>PRIORITY SEQUENCING</a:t>
            </a:r>
            <a:endParaRPr lang="en-US" sz="560" dirty="0"/>
          </a:p>
        </p:txBody>
      </p:sp>
      <p:sp>
        <p:nvSpPr>
          <p:cNvPr id="30" name="Text 27"/>
          <p:cNvSpPr/>
          <p:nvPr/>
        </p:nvSpPr>
        <p:spPr>
          <a:xfrm>
            <a:off x="342900" y="3122712"/>
            <a:ext cx="3470821" cy="514499"/>
          </a:xfrm>
          <a:prstGeom prst="roundRect">
            <a:avLst>
              <a:gd name="adj" fmla="val 6912"/>
            </a:avLst>
          </a:prstGeom>
          <a:noFill/>
          <a:ln w="9525">
            <a:solidFill>
              <a:srgbClr val="1A6FFF">
                <a:alpha val="18000"/>
              </a:srgbClr>
            </a:solidFill>
          </a:ln>
        </p:spPr>
        <p:txBody>
          <a:bodyPr wrap="square" rtlCol="0" anchor="t"/>
          <a:lstStyle/>
          <a:p>
            <a:pPr indent="0" marL="0">
              <a:buNone/>
            </a:pPr>
            <a:endParaRPr lang="en-US" dirty="0"/>
          </a:p>
        </p:txBody>
      </p:sp>
      <p:sp>
        <p:nvSpPr>
          <p:cNvPr id="31" name="Text 28"/>
          <p:cNvSpPr/>
          <p:nvPr/>
        </p:nvSpPr>
        <p:spPr>
          <a:xfrm>
            <a:off x="352425" y="3132237"/>
            <a:ext cx="1153716" cy="510312"/>
          </a:xfrm>
          <a:prstGeom prst="rect">
            <a:avLst/>
          </a:prstGeom>
          <a:solidFill>
            <a:srgbClr val="1A6FFF">
              <a:alpha val="9000"/>
            </a:srgbClr>
          </a:solidFill>
          <a:ln/>
        </p:spPr>
        <p:txBody>
          <a:bodyPr wrap="square" lIns="71120" tIns="49530" rIns="71120" bIns="49530" rtlCol="0" anchor="t"/>
          <a:lstStyle/>
          <a:p>
            <a:pPr algn="l" indent="0" marL="0">
              <a:buNone/>
            </a:pPr>
            <a:r>
              <a:rPr lang="en-US" sz="510" b="1" spc="51" kern="0" dirty="0">
                <a:solidFill>
                  <a:srgbClr val="6AACFF"/>
                </a:solidFill>
                <a:latin typeface="Calibri" pitchFamily="34" charset="0"/>
                <a:ea typeface="Calibri" pitchFamily="34" charset="-122"/>
                <a:cs typeface="Calibri" pitchFamily="34" charset="-120"/>
              </a:rPr>
              <a:t>PHASE 1</a:t>
            </a:r>
            <a:pPr algn="l" indent="0" marL="0">
              <a:buNone/>
            </a:pPr>
            <a:endParaRPr lang="en-US" sz="510" dirty="0"/>
          </a:p>
          <a:p>
            <a:pPr algn="l" indent="0" marL="0">
              <a:buNone/>
            </a:pPr>
            <a:r>
              <a:rPr lang="en-US" sz="620" dirty="0">
                <a:solidFill>
                  <a:srgbClr val="C0D0F0"/>
                </a:solidFill>
                <a:latin typeface="Calibri" pitchFamily="34" charset="0"/>
                <a:ea typeface="Calibri" pitchFamily="34" charset="-122"/>
                <a:cs typeface="Calibri" pitchFamily="34" charset="-120"/>
              </a:rPr>
              <a:t>Financial Services + Legal</a:t>
            </a:r>
            <a:endParaRPr lang="en-US" sz="510" dirty="0"/>
          </a:p>
          <a:p>
            <a:pPr algn="l" indent="0" marL="0">
              <a:buNone/>
            </a:pPr>
            <a:endParaRPr lang="en-US" sz="510" dirty="0"/>
          </a:p>
          <a:p>
            <a:pPr algn="l" indent="0" marL="0">
              <a:buNone/>
            </a:pPr>
            <a:r>
              <a:rPr lang="en-US" sz="530" dirty="0">
                <a:solidFill>
                  <a:srgbClr val="8A9BBF"/>
                </a:solidFill>
                <a:latin typeface="Calibri" pitchFamily="34" charset="0"/>
                <a:ea typeface="Calibri" pitchFamily="34" charset="-122"/>
                <a:cs typeface="Calibri" pitchFamily="34" charset="-120"/>
              </a:rPr>
              <a:t>Highest regulatory velocity</a:t>
            </a:r>
            <a:endParaRPr lang="en-US" sz="510" dirty="0"/>
          </a:p>
        </p:txBody>
      </p:sp>
      <p:sp>
        <p:nvSpPr>
          <p:cNvPr id="32" name="Text 29"/>
          <p:cNvSpPr/>
          <p:nvPr/>
        </p:nvSpPr>
        <p:spPr>
          <a:xfrm>
            <a:off x="1496616" y="3132237"/>
            <a:ext cx="9525" cy="495449"/>
          </a:xfrm>
          <a:prstGeom prst="rect">
            <a:avLst/>
          </a:prstGeom>
          <a:solidFill>
            <a:srgbClr val="1A6FFF">
              <a:alpha val="15000"/>
            </a:srgbClr>
          </a:solidFill>
          <a:ln/>
        </p:spPr>
        <p:txBody>
          <a:bodyPr wrap="square" rtlCol="0" anchor="t"/>
          <a:lstStyle/>
          <a:p>
            <a:pPr indent="0" marL="0">
              <a:buNone/>
            </a:pPr>
            <a:endParaRPr lang="en-US" dirty="0"/>
          </a:p>
        </p:txBody>
      </p:sp>
      <p:sp>
        <p:nvSpPr>
          <p:cNvPr id="33" name="Text 30"/>
          <p:cNvSpPr/>
          <p:nvPr/>
        </p:nvSpPr>
        <p:spPr>
          <a:xfrm>
            <a:off x="1506141" y="3132237"/>
            <a:ext cx="1153864" cy="510312"/>
          </a:xfrm>
          <a:prstGeom prst="rect">
            <a:avLst/>
          </a:prstGeom>
          <a:solidFill>
            <a:srgbClr val="F0C040">
              <a:alpha val="7000"/>
            </a:srgbClr>
          </a:solidFill>
          <a:ln/>
        </p:spPr>
        <p:txBody>
          <a:bodyPr wrap="square" lIns="71120" tIns="49530" rIns="71120" bIns="49530" rtlCol="0" anchor="t"/>
          <a:lstStyle/>
          <a:p>
            <a:pPr algn="l" indent="0" marL="0">
              <a:buNone/>
            </a:pPr>
            <a:r>
              <a:rPr lang="en-US" sz="510" b="1" spc="51" kern="0" dirty="0">
                <a:solidFill>
                  <a:srgbClr val="F0C040"/>
                </a:solidFill>
                <a:latin typeface="Calibri" pitchFamily="34" charset="0"/>
                <a:ea typeface="Calibri" pitchFamily="34" charset="-122"/>
                <a:cs typeface="Calibri" pitchFamily="34" charset="-120"/>
              </a:rPr>
              <a:t>PHASE 2</a:t>
            </a:r>
            <a:pPr algn="l" indent="0" marL="0">
              <a:buNone/>
            </a:pPr>
            <a:endParaRPr lang="en-US" sz="510" dirty="0"/>
          </a:p>
          <a:p>
            <a:pPr algn="l" indent="0" marL="0">
              <a:buNone/>
            </a:pPr>
            <a:r>
              <a:rPr lang="en-US" sz="620" dirty="0">
                <a:solidFill>
                  <a:srgbClr val="C0D0F0"/>
                </a:solidFill>
                <a:latin typeface="Calibri" pitchFamily="34" charset="0"/>
                <a:ea typeface="Calibri" pitchFamily="34" charset="-122"/>
                <a:cs typeface="Calibri" pitchFamily="34" charset="-120"/>
              </a:rPr>
              <a:t>Healthcare + Energy</a:t>
            </a:r>
            <a:endParaRPr lang="en-US" sz="510" dirty="0"/>
          </a:p>
          <a:p>
            <a:pPr algn="l" indent="0" marL="0">
              <a:buNone/>
            </a:pPr>
            <a:endParaRPr lang="en-US" sz="510" dirty="0"/>
          </a:p>
          <a:p>
            <a:pPr algn="l" indent="0" marL="0">
              <a:buNone/>
            </a:pPr>
            <a:r>
              <a:rPr lang="en-US" sz="530" dirty="0">
                <a:solidFill>
                  <a:srgbClr val="8A9BBF"/>
                </a:solidFill>
                <a:latin typeface="Calibri" pitchFamily="34" charset="0"/>
                <a:ea typeface="Calibri" pitchFamily="34" charset="-122"/>
                <a:cs typeface="Calibri" pitchFamily="34" charset="-120"/>
              </a:rPr>
              <a:t>Highest consequence per event</a:t>
            </a:r>
            <a:endParaRPr lang="en-US" sz="510" dirty="0"/>
          </a:p>
        </p:txBody>
      </p:sp>
      <p:sp>
        <p:nvSpPr>
          <p:cNvPr id="34" name="Text 31"/>
          <p:cNvSpPr/>
          <p:nvPr/>
        </p:nvSpPr>
        <p:spPr>
          <a:xfrm>
            <a:off x="2650480" y="3132237"/>
            <a:ext cx="9525" cy="495449"/>
          </a:xfrm>
          <a:prstGeom prst="rect">
            <a:avLst/>
          </a:prstGeom>
          <a:solidFill>
            <a:srgbClr val="1A6FFF">
              <a:alpha val="15000"/>
            </a:srgbClr>
          </a:solidFill>
          <a:ln/>
        </p:spPr>
        <p:txBody>
          <a:bodyPr wrap="square" rtlCol="0" anchor="t"/>
          <a:lstStyle/>
          <a:p>
            <a:pPr indent="0" marL="0">
              <a:buNone/>
            </a:pPr>
            <a:endParaRPr lang="en-US" dirty="0"/>
          </a:p>
        </p:txBody>
      </p:sp>
      <p:sp>
        <p:nvSpPr>
          <p:cNvPr id="35" name="Text 32"/>
          <p:cNvSpPr/>
          <p:nvPr/>
        </p:nvSpPr>
        <p:spPr>
          <a:xfrm>
            <a:off x="2660005" y="3132237"/>
            <a:ext cx="1144191" cy="510312"/>
          </a:xfrm>
          <a:prstGeom prst="rect">
            <a:avLst/>
          </a:prstGeom>
          <a:solidFill>
            <a:srgbClr val="788CAA">
              <a:alpha val="7000"/>
            </a:srgbClr>
          </a:solidFill>
          <a:ln/>
        </p:spPr>
        <p:txBody>
          <a:bodyPr wrap="square" lIns="71120" tIns="49530" rIns="71120" bIns="49530" rtlCol="0" anchor="t"/>
          <a:lstStyle/>
          <a:p>
            <a:pPr algn="l" indent="0" marL="0">
              <a:buNone/>
            </a:pPr>
            <a:r>
              <a:rPr lang="en-US" sz="510" b="1" spc="51" kern="0" dirty="0">
                <a:solidFill>
                  <a:srgbClr val="A0B8D0"/>
                </a:solidFill>
                <a:latin typeface="Calibri" pitchFamily="34" charset="0"/>
                <a:ea typeface="Calibri" pitchFamily="34" charset="-122"/>
                <a:cs typeface="Calibri" pitchFamily="34" charset="-120"/>
              </a:rPr>
              <a:t>PHASE 3</a:t>
            </a:r>
            <a:pPr algn="l" indent="0" marL="0">
              <a:buNone/>
            </a:pPr>
            <a:endParaRPr lang="en-US" sz="510" dirty="0"/>
          </a:p>
          <a:p>
            <a:pPr algn="l" indent="0" marL="0">
              <a:buNone/>
            </a:pPr>
            <a:r>
              <a:rPr lang="en-US" sz="620" dirty="0">
                <a:solidFill>
                  <a:srgbClr val="C0D0F0"/>
                </a:solidFill>
                <a:latin typeface="Calibri" pitchFamily="34" charset="0"/>
                <a:ea typeface="Calibri" pitchFamily="34" charset="-122"/>
                <a:cs typeface="Calibri" pitchFamily="34" charset="-120"/>
              </a:rPr>
              <a:t>Defense</a:t>
            </a:r>
            <a:endParaRPr lang="en-US" sz="510" dirty="0"/>
          </a:p>
          <a:p>
            <a:pPr algn="l" indent="0" marL="0">
              <a:buNone/>
            </a:pPr>
            <a:endParaRPr lang="en-US" sz="510" dirty="0"/>
          </a:p>
          <a:p>
            <a:pPr algn="l" indent="0" marL="0">
              <a:buNone/>
            </a:pPr>
            <a:r>
              <a:rPr lang="en-US" sz="530" dirty="0">
                <a:solidFill>
                  <a:srgbClr val="8A9BBF"/>
                </a:solidFill>
                <a:latin typeface="Calibri" pitchFamily="34" charset="0"/>
                <a:ea typeface="Calibri" pitchFamily="34" charset="-122"/>
                <a:cs typeface="Calibri" pitchFamily="34" charset="-120"/>
              </a:rPr>
              <a:t>Longest cycle · Highest contract value</a:t>
            </a:r>
            <a:endParaRPr lang="en-US" sz="510" dirty="0"/>
          </a:p>
        </p:txBody>
      </p:sp>
      <p:sp>
        <p:nvSpPr>
          <p:cNvPr id="36" name="Text 33"/>
          <p:cNvSpPr/>
          <p:nvPr/>
        </p:nvSpPr>
        <p:spPr>
          <a:xfrm>
            <a:off x="3957191" y="881658"/>
            <a:ext cx="7590" cy="3901976"/>
          </a:xfrm>
          <a:prstGeom prst="rect">
            <a:avLst/>
          </a:prstGeom>
          <a:gradFill rotWithShape="1">
            <a:gsLst>
              <a:gs pos="0">
                <a:srgbClr val="000000">
                  <a:alpha val="0"/>
                </a:srgbClr>
              </a:gs>
              <a:gs pos="20000">
                <a:srgbClr val="1A6FFF">
                  <a:alpha val="25000"/>
                </a:srgbClr>
              </a:gs>
              <a:gs pos="80000">
                <a:srgbClr val="1A6FFF">
                  <a:alpha val="25000"/>
                </a:srgbClr>
              </a:gs>
              <a:gs pos="100000">
                <a:srgbClr val="000000">
                  <a:alpha val="0"/>
                </a:srgbClr>
              </a:gs>
            </a:gsLst>
            <a:lin ang="5400000" scaled="1"/>
          </a:gradFill>
          <a:ln/>
        </p:spPr>
        <p:txBody>
          <a:bodyPr wrap="square" rtlCol="0" anchor="t"/>
          <a:lstStyle/>
          <a:p>
            <a:pPr indent="0" marL="0">
              <a:buNone/>
            </a:pPr>
            <a:endParaRPr lang="en-US" dirty="0"/>
          </a:p>
        </p:txBody>
      </p:sp>
      <p:sp>
        <p:nvSpPr>
          <p:cNvPr id="37" name="Text 34"/>
          <p:cNvSpPr/>
          <p:nvPr/>
        </p:nvSpPr>
        <p:spPr>
          <a:xfrm>
            <a:off x="4136231" y="881658"/>
            <a:ext cx="5131356" cy="106710"/>
          </a:xfrm>
          <a:prstGeom prst="rect">
            <a:avLst/>
          </a:prstGeom>
          <a:noFill/>
          <a:ln/>
        </p:spPr>
        <p:txBody>
          <a:bodyPr wrap="none" lIns="0" tIns="0" rIns="0" bIns="0" rtlCol="0" anchor="t"/>
          <a:lstStyle/>
          <a:p>
            <a:pPr algn="l" indent="0" marL="0">
              <a:lnSpc>
                <a:spcPts val="840"/>
              </a:lnSpc>
              <a:buNone/>
            </a:pPr>
            <a:r>
              <a:rPr lang="en-US" sz="560" b="1" spc="67" kern="0" dirty="0">
                <a:solidFill>
                  <a:srgbClr val="8A9BBF"/>
                </a:solidFill>
                <a:latin typeface="Calibri" pitchFamily="34" charset="0"/>
                <a:ea typeface="Calibri" pitchFamily="34" charset="-122"/>
                <a:cs typeface="Calibri" pitchFamily="34" charset="-120"/>
              </a:rPr>
              <a:t>SECTOR PRIORITY STACK</a:t>
            </a:r>
            <a:endParaRPr lang="en-US" sz="560" dirty="0"/>
          </a:p>
        </p:txBody>
      </p:sp>
      <p:sp>
        <p:nvSpPr>
          <p:cNvPr id="38" name="Text 35"/>
          <p:cNvSpPr/>
          <p:nvPr/>
        </p:nvSpPr>
        <p:spPr>
          <a:xfrm>
            <a:off x="4136231" y="1045518"/>
            <a:ext cx="4664869" cy="400794"/>
          </a:xfrm>
          <a:prstGeom prst="roundRect">
            <a:avLst>
              <a:gd name="adj" fmla="val 7288"/>
            </a:avLst>
          </a:prstGeom>
          <a:solidFill>
            <a:srgbClr val="0D1426">
              <a:alpha val="70000"/>
            </a:srgbClr>
          </a:solidFill>
          <a:ln w="9525">
            <a:solidFill>
              <a:srgbClr val="FFFFFF">
                <a:alpha val="5000"/>
              </a:srgbClr>
            </a:solidFill>
          </a:ln>
        </p:spPr>
        <p:txBody>
          <a:bodyPr wrap="square" rtlCol="0" anchor="t"/>
          <a:lstStyle/>
          <a:p>
            <a:pPr indent="0" marL="0">
              <a:buNone/>
            </a:pPr>
            <a:endParaRPr lang="en-US" dirty="0"/>
          </a:p>
        </p:txBody>
      </p:sp>
      <p:pic>
        <p:nvPicPr>
          <p:cNvPr id="3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36922" y="1115401"/>
            <a:ext cx="132588" cy="132588"/>
          </a:xfrm>
          <a:prstGeom prst="rect">
            <a:avLst/>
          </a:prstGeom>
        </p:spPr>
      </p:pic>
      <p:sp>
        <p:nvSpPr>
          <p:cNvPr id="40" name="Text 36"/>
          <p:cNvSpPr/>
          <p:nvPr/>
        </p:nvSpPr>
        <p:spPr>
          <a:xfrm>
            <a:off x="4445347" y="1123652"/>
            <a:ext cx="853098" cy="106561"/>
          </a:xfrm>
          <a:prstGeom prst="rect">
            <a:avLst/>
          </a:prstGeom>
          <a:noFill/>
          <a:ln/>
        </p:spPr>
        <p:txBody>
          <a:bodyPr wrap="none" lIns="0" tIns="0" rIns="0" bIns="0" rtlCol="0" anchor="ctr"/>
          <a:lstStyle/>
          <a:p>
            <a:pPr algn="l" indent="0" marL="0">
              <a:lnSpc>
                <a:spcPts val="840"/>
              </a:lnSpc>
              <a:buNone/>
            </a:pPr>
            <a:r>
              <a:rPr lang="en-US" sz="700" b="1" dirty="0">
                <a:solidFill>
                  <a:srgbClr val="F0F4FF"/>
                </a:solidFill>
                <a:latin typeface="Calibri" pitchFamily="34" charset="0"/>
                <a:ea typeface="Calibri" pitchFamily="34" charset="-122"/>
                <a:cs typeface="Calibri" pitchFamily="34" charset="-120"/>
              </a:rPr>
              <a:t>Financial Services</a:t>
            </a:r>
            <a:endParaRPr lang="en-US" sz="700" dirty="0"/>
          </a:p>
        </p:txBody>
      </p:sp>
      <p:sp>
        <p:nvSpPr>
          <p:cNvPr id="41" name="Text 37"/>
          <p:cNvSpPr/>
          <p:nvPr/>
        </p:nvSpPr>
        <p:spPr>
          <a:xfrm>
            <a:off x="5266381" y="1119783"/>
            <a:ext cx="399854" cy="106710"/>
          </a:xfrm>
          <a:prstGeom prst="roundRect">
            <a:avLst>
              <a:gd name="adj" fmla="val 13092"/>
            </a:avLst>
          </a:prstGeom>
          <a:solidFill>
            <a:srgbClr val="1A6FFF">
              <a:alpha val="18000"/>
            </a:srgbClr>
          </a:solidFill>
          <a:ln/>
        </p:spPr>
        <p:txBody>
          <a:bodyPr wrap="none" lIns="0" tIns="0" rIns="0" bIns="0" rtlCol="0" anchor="ctr"/>
          <a:lstStyle/>
          <a:p>
            <a:pPr algn="ctr" indent="0" marL="0">
              <a:buNone/>
            </a:pPr>
            <a:r>
              <a:rPr lang="en-US" sz="480" b="1" dirty="0">
                <a:solidFill>
                  <a:srgbClr val="6AACFF"/>
                </a:solidFill>
                <a:latin typeface="Calibri" pitchFamily="34" charset="0"/>
                <a:ea typeface="Calibri" pitchFamily="34" charset="-122"/>
                <a:cs typeface="Calibri" pitchFamily="34" charset="-120"/>
              </a:rPr>
              <a:t>PRIMARY</a:t>
            </a:r>
            <a:endParaRPr lang="en-US" sz="480" dirty="0"/>
          </a:p>
        </p:txBody>
      </p:sp>
      <p:sp>
        <p:nvSpPr>
          <p:cNvPr id="42" name="Text 38"/>
          <p:cNvSpPr/>
          <p:nvPr/>
        </p:nvSpPr>
        <p:spPr>
          <a:xfrm>
            <a:off x="4445347" y="1261914"/>
            <a:ext cx="4685898" cy="110133"/>
          </a:xfrm>
          <a:prstGeom prst="rect">
            <a:avLst/>
          </a:prstGeom>
          <a:noFill/>
          <a:ln/>
        </p:spPr>
        <p:txBody>
          <a:bodyPr wrap="none" lIns="0" tIns="0" rIns="0" bIns="0" rtlCol="0" anchor="t"/>
          <a:lstStyle/>
          <a:p>
            <a:pPr algn="l" indent="0" marL="0">
              <a:lnSpc>
                <a:spcPts val="868"/>
              </a:lnSpc>
              <a:buNone/>
            </a:pPr>
            <a:r>
              <a:rPr lang="en-US" sz="620" dirty="0">
                <a:solidFill>
                  <a:srgbClr val="8A9BBF"/>
                </a:solidFill>
                <a:latin typeface="Calibri" pitchFamily="34" charset="0"/>
                <a:ea typeface="Calibri" pitchFamily="34" charset="-122"/>
                <a:cs typeface="Calibri" pitchFamily="34" charset="-120"/>
              </a:rPr>
              <a:t>Highest regulatory AI governance velocity. EU AI Act + SEC guidance creating immediate procurement urgency.</a:t>
            </a:r>
            <a:endParaRPr lang="en-US" sz="620" dirty="0"/>
          </a:p>
        </p:txBody>
      </p:sp>
      <p:sp>
        <p:nvSpPr>
          <p:cNvPr id="43" name="Text 39"/>
          <p:cNvSpPr/>
          <p:nvPr/>
        </p:nvSpPr>
        <p:spPr>
          <a:xfrm>
            <a:off x="4136231" y="1481733"/>
            <a:ext cx="4664869" cy="400794"/>
          </a:xfrm>
          <a:prstGeom prst="roundRect">
            <a:avLst>
              <a:gd name="adj" fmla="val 7288"/>
            </a:avLst>
          </a:prstGeom>
          <a:solidFill>
            <a:srgbClr val="0D1426">
              <a:alpha val="70000"/>
            </a:srgbClr>
          </a:solidFill>
          <a:ln w="9525">
            <a:solidFill>
              <a:srgbClr val="FFFFFF">
                <a:alpha val="5000"/>
              </a:srgbClr>
            </a:solidFill>
          </a:ln>
        </p:spPr>
        <p:txBody>
          <a:bodyPr wrap="square" rtlCol="0" anchor="t"/>
          <a:lstStyle/>
          <a:p>
            <a:pPr indent="0" marL="0">
              <a:buNone/>
            </a:pPr>
            <a:endParaRPr lang="en-US" dirty="0"/>
          </a:p>
        </p:txBody>
      </p:sp>
      <p:pic>
        <p:nvPicPr>
          <p:cNvPr id="4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36922" y="1551617"/>
            <a:ext cx="132588" cy="132588"/>
          </a:xfrm>
          <a:prstGeom prst="rect">
            <a:avLst/>
          </a:prstGeom>
        </p:spPr>
      </p:pic>
      <p:sp>
        <p:nvSpPr>
          <p:cNvPr id="45" name="Text 40"/>
          <p:cNvSpPr/>
          <p:nvPr/>
        </p:nvSpPr>
        <p:spPr>
          <a:xfrm>
            <a:off x="4445347" y="1559868"/>
            <a:ext cx="917927" cy="106561"/>
          </a:xfrm>
          <a:prstGeom prst="rect">
            <a:avLst/>
          </a:prstGeom>
          <a:noFill/>
          <a:ln/>
        </p:spPr>
        <p:txBody>
          <a:bodyPr wrap="none" lIns="0" tIns="0" rIns="0" bIns="0" rtlCol="0" anchor="ctr"/>
          <a:lstStyle/>
          <a:p>
            <a:pPr algn="l" indent="0" marL="0">
              <a:lnSpc>
                <a:spcPts val="840"/>
              </a:lnSpc>
              <a:buNone/>
            </a:pPr>
            <a:r>
              <a:rPr lang="en-US" sz="700" b="1" dirty="0">
                <a:solidFill>
                  <a:srgbClr val="F0F4FF"/>
                </a:solidFill>
                <a:latin typeface="Calibri" pitchFamily="34" charset="0"/>
                <a:ea typeface="Calibri" pitchFamily="34" charset="-122"/>
                <a:cs typeface="Calibri" pitchFamily="34" charset="-120"/>
              </a:rPr>
              <a:t>Legal Infrastructure</a:t>
            </a:r>
            <a:endParaRPr lang="en-US" sz="700" dirty="0"/>
          </a:p>
        </p:txBody>
      </p:sp>
      <p:sp>
        <p:nvSpPr>
          <p:cNvPr id="46" name="Text 41"/>
          <p:cNvSpPr/>
          <p:nvPr/>
        </p:nvSpPr>
        <p:spPr>
          <a:xfrm>
            <a:off x="5325317" y="1555998"/>
            <a:ext cx="399854" cy="106710"/>
          </a:xfrm>
          <a:prstGeom prst="roundRect">
            <a:avLst>
              <a:gd name="adj" fmla="val 13092"/>
            </a:avLst>
          </a:prstGeom>
          <a:solidFill>
            <a:srgbClr val="1A6FFF">
              <a:alpha val="18000"/>
            </a:srgbClr>
          </a:solidFill>
          <a:ln/>
        </p:spPr>
        <p:txBody>
          <a:bodyPr wrap="none" lIns="0" tIns="0" rIns="0" bIns="0" rtlCol="0" anchor="ctr"/>
          <a:lstStyle/>
          <a:p>
            <a:pPr algn="ctr" indent="0" marL="0">
              <a:buNone/>
            </a:pPr>
            <a:r>
              <a:rPr lang="en-US" sz="480" b="1" dirty="0">
                <a:solidFill>
                  <a:srgbClr val="6AACFF"/>
                </a:solidFill>
                <a:latin typeface="Calibri" pitchFamily="34" charset="0"/>
                <a:ea typeface="Calibri" pitchFamily="34" charset="-122"/>
                <a:cs typeface="Calibri" pitchFamily="34" charset="-120"/>
              </a:rPr>
              <a:t>PRIMARY</a:t>
            </a:r>
            <a:endParaRPr lang="en-US" sz="480" dirty="0"/>
          </a:p>
        </p:txBody>
      </p:sp>
      <p:sp>
        <p:nvSpPr>
          <p:cNvPr id="47" name="Text 42"/>
          <p:cNvSpPr/>
          <p:nvPr/>
        </p:nvSpPr>
        <p:spPr>
          <a:xfrm>
            <a:off x="4445347" y="1698129"/>
            <a:ext cx="4685898" cy="110133"/>
          </a:xfrm>
          <a:prstGeom prst="rect">
            <a:avLst/>
          </a:prstGeom>
          <a:noFill/>
          <a:ln/>
        </p:spPr>
        <p:txBody>
          <a:bodyPr wrap="none" lIns="0" tIns="0" rIns="0" bIns="0" rtlCol="0" anchor="t"/>
          <a:lstStyle/>
          <a:p>
            <a:pPr algn="l" indent="0" marL="0">
              <a:lnSpc>
                <a:spcPts val="868"/>
              </a:lnSpc>
              <a:buNone/>
            </a:pPr>
            <a:r>
              <a:rPr lang="en-US" sz="620" dirty="0">
                <a:solidFill>
                  <a:srgbClr val="8A9BBF"/>
                </a:solidFill>
                <a:latin typeface="Calibri" pitchFamily="34" charset="0"/>
                <a:ea typeface="Calibri" pitchFamily="34" charset="-122"/>
                <a:cs typeface="Calibri" pitchFamily="34" charset="-120"/>
              </a:rPr>
              <a:t>Court-documented hallucination liability creating near-term procurement pull.</a:t>
            </a:r>
            <a:endParaRPr lang="en-US" sz="620" dirty="0"/>
          </a:p>
        </p:txBody>
      </p:sp>
      <p:sp>
        <p:nvSpPr>
          <p:cNvPr id="48" name="Text 43"/>
          <p:cNvSpPr/>
          <p:nvPr/>
        </p:nvSpPr>
        <p:spPr>
          <a:xfrm>
            <a:off x="4136231" y="1917948"/>
            <a:ext cx="4664869" cy="400794"/>
          </a:xfrm>
          <a:prstGeom prst="roundRect">
            <a:avLst>
              <a:gd name="adj" fmla="val 7288"/>
            </a:avLst>
          </a:prstGeom>
          <a:solidFill>
            <a:srgbClr val="0D1426">
              <a:alpha val="70000"/>
            </a:srgbClr>
          </a:solidFill>
          <a:ln w="9525">
            <a:solidFill>
              <a:srgbClr val="FFFFFF">
                <a:alpha val="5000"/>
              </a:srgbClr>
            </a:solidFill>
          </a:ln>
        </p:spPr>
        <p:txBody>
          <a:bodyPr wrap="square" rtlCol="0" anchor="t"/>
          <a:lstStyle/>
          <a:p>
            <a:pPr indent="0" marL="0">
              <a:buNone/>
            </a:pPr>
            <a:endParaRPr lang="en-US" dirty="0"/>
          </a:p>
        </p:txBody>
      </p:sp>
      <p:pic>
        <p:nvPicPr>
          <p:cNvPr id="49"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36922" y="1987832"/>
            <a:ext cx="132588" cy="132588"/>
          </a:xfrm>
          <a:prstGeom prst="rect">
            <a:avLst/>
          </a:prstGeom>
        </p:spPr>
      </p:pic>
      <p:sp>
        <p:nvSpPr>
          <p:cNvPr id="50" name="Text 44"/>
          <p:cNvSpPr/>
          <p:nvPr/>
        </p:nvSpPr>
        <p:spPr>
          <a:xfrm>
            <a:off x="4445347" y="1996083"/>
            <a:ext cx="499809" cy="106561"/>
          </a:xfrm>
          <a:prstGeom prst="rect">
            <a:avLst/>
          </a:prstGeom>
          <a:noFill/>
          <a:ln/>
        </p:spPr>
        <p:txBody>
          <a:bodyPr wrap="none" lIns="0" tIns="0" rIns="0" bIns="0" rtlCol="0" anchor="ctr"/>
          <a:lstStyle/>
          <a:p>
            <a:pPr algn="l" indent="0" marL="0">
              <a:lnSpc>
                <a:spcPts val="840"/>
              </a:lnSpc>
              <a:buNone/>
            </a:pPr>
            <a:r>
              <a:rPr lang="en-US" sz="700" b="1" dirty="0">
                <a:solidFill>
                  <a:srgbClr val="F0F4FF"/>
                </a:solidFill>
                <a:latin typeface="Calibri" pitchFamily="34" charset="0"/>
                <a:ea typeface="Calibri" pitchFamily="34" charset="-122"/>
                <a:cs typeface="Calibri" pitchFamily="34" charset="-120"/>
              </a:rPr>
              <a:t>Healthcare</a:t>
            </a:r>
            <a:endParaRPr lang="en-US" sz="700" dirty="0"/>
          </a:p>
        </p:txBody>
      </p:sp>
      <p:sp>
        <p:nvSpPr>
          <p:cNvPr id="51" name="Text 45"/>
          <p:cNvSpPr/>
          <p:nvPr/>
        </p:nvSpPr>
        <p:spPr>
          <a:xfrm>
            <a:off x="4944006" y="1992213"/>
            <a:ext cx="522664" cy="106710"/>
          </a:xfrm>
          <a:prstGeom prst="roundRect">
            <a:avLst>
              <a:gd name="adj" fmla="val 13092"/>
            </a:avLst>
          </a:prstGeom>
          <a:solidFill>
            <a:srgbClr val="F0C040">
              <a:alpha val="18000"/>
            </a:srgbClr>
          </a:solidFill>
          <a:ln/>
        </p:spPr>
        <p:txBody>
          <a:bodyPr wrap="none" lIns="0" tIns="0" rIns="0" bIns="0" rtlCol="0" anchor="ctr"/>
          <a:lstStyle/>
          <a:p>
            <a:pPr algn="ctr" indent="0" marL="0">
              <a:buNone/>
            </a:pPr>
            <a:r>
              <a:rPr lang="en-US" sz="480" b="1" dirty="0">
                <a:solidFill>
                  <a:srgbClr val="F0C040"/>
                </a:solidFill>
                <a:latin typeface="Calibri" pitchFamily="34" charset="0"/>
                <a:ea typeface="Calibri" pitchFamily="34" charset="-122"/>
                <a:cs typeface="Calibri" pitchFamily="34" charset="-120"/>
              </a:rPr>
              <a:t>SECONDARY</a:t>
            </a:r>
            <a:endParaRPr lang="en-US" sz="480" dirty="0"/>
          </a:p>
        </p:txBody>
      </p:sp>
      <p:sp>
        <p:nvSpPr>
          <p:cNvPr id="52" name="Text 46"/>
          <p:cNvSpPr/>
          <p:nvPr/>
        </p:nvSpPr>
        <p:spPr>
          <a:xfrm>
            <a:off x="4445347" y="2134344"/>
            <a:ext cx="4685898" cy="110133"/>
          </a:xfrm>
          <a:prstGeom prst="rect">
            <a:avLst/>
          </a:prstGeom>
          <a:noFill/>
          <a:ln/>
        </p:spPr>
        <p:txBody>
          <a:bodyPr wrap="none" lIns="0" tIns="0" rIns="0" bIns="0" rtlCol="0" anchor="t"/>
          <a:lstStyle/>
          <a:p>
            <a:pPr algn="l" indent="0" marL="0">
              <a:lnSpc>
                <a:spcPts val="868"/>
              </a:lnSpc>
              <a:buNone/>
            </a:pPr>
            <a:r>
              <a:rPr lang="en-US" sz="620" dirty="0">
                <a:solidFill>
                  <a:srgbClr val="8A9BBF"/>
                </a:solidFill>
                <a:latin typeface="Calibri" pitchFamily="34" charset="0"/>
                <a:ea typeface="Calibri" pitchFamily="34" charset="-122"/>
                <a:cs typeface="Calibri" pitchFamily="34" charset="-120"/>
              </a:rPr>
              <a:t>Highest patient-safety consequence per event. FDA and NHS frameworks accelerating.</a:t>
            </a:r>
            <a:endParaRPr lang="en-US" sz="620" dirty="0"/>
          </a:p>
        </p:txBody>
      </p:sp>
      <p:sp>
        <p:nvSpPr>
          <p:cNvPr id="53" name="Text 47"/>
          <p:cNvSpPr/>
          <p:nvPr/>
        </p:nvSpPr>
        <p:spPr>
          <a:xfrm>
            <a:off x="4136231" y="2354163"/>
            <a:ext cx="4664869" cy="400794"/>
          </a:xfrm>
          <a:prstGeom prst="roundRect">
            <a:avLst>
              <a:gd name="adj" fmla="val 7288"/>
            </a:avLst>
          </a:prstGeom>
          <a:solidFill>
            <a:srgbClr val="0D1426">
              <a:alpha val="70000"/>
            </a:srgbClr>
          </a:solidFill>
          <a:ln w="9525">
            <a:solidFill>
              <a:srgbClr val="FFFFFF">
                <a:alpha val="5000"/>
              </a:srgbClr>
            </a:solidFill>
          </a:ln>
        </p:spPr>
        <p:txBody>
          <a:bodyPr wrap="square" rtlCol="0" anchor="t"/>
          <a:lstStyle/>
          <a:p>
            <a:pPr indent="0" marL="0">
              <a:buNone/>
            </a:pPr>
            <a:endParaRPr lang="en-US" dirty="0"/>
          </a:p>
        </p:txBody>
      </p:sp>
      <p:pic>
        <p:nvPicPr>
          <p:cNvPr id="54"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36922" y="2424047"/>
            <a:ext cx="132588" cy="132588"/>
          </a:xfrm>
          <a:prstGeom prst="rect">
            <a:avLst/>
          </a:prstGeom>
        </p:spPr>
      </p:pic>
      <p:sp>
        <p:nvSpPr>
          <p:cNvPr id="55" name="Text 48"/>
          <p:cNvSpPr/>
          <p:nvPr/>
        </p:nvSpPr>
        <p:spPr>
          <a:xfrm>
            <a:off x="4445347" y="2432298"/>
            <a:ext cx="1091788" cy="106561"/>
          </a:xfrm>
          <a:prstGeom prst="rect">
            <a:avLst/>
          </a:prstGeom>
          <a:noFill/>
          <a:ln/>
        </p:spPr>
        <p:txBody>
          <a:bodyPr wrap="none" lIns="0" tIns="0" rIns="0" bIns="0" rtlCol="0" anchor="ctr"/>
          <a:lstStyle/>
          <a:p>
            <a:pPr algn="l" indent="0" marL="0">
              <a:lnSpc>
                <a:spcPts val="840"/>
              </a:lnSpc>
              <a:buNone/>
            </a:pPr>
            <a:r>
              <a:rPr lang="en-US" sz="700" b="1" dirty="0">
                <a:solidFill>
                  <a:srgbClr val="F0F4FF"/>
                </a:solidFill>
                <a:latin typeface="Calibri" pitchFamily="34" charset="0"/>
                <a:ea typeface="Calibri" pitchFamily="34" charset="-122"/>
                <a:cs typeface="Calibri" pitchFamily="34" charset="-120"/>
              </a:rPr>
              <a:t>Energy &amp; Infrastructure</a:t>
            </a:r>
            <a:endParaRPr lang="en-US" sz="700" dirty="0"/>
          </a:p>
        </p:txBody>
      </p:sp>
      <p:sp>
        <p:nvSpPr>
          <p:cNvPr id="56" name="Text 49"/>
          <p:cNvSpPr/>
          <p:nvPr/>
        </p:nvSpPr>
        <p:spPr>
          <a:xfrm>
            <a:off x="5482169" y="2428429"/>
            <a:ext cx="522664" cy="106710"/>
          </a:xfrm>
          <a:prstGeom prst="roundRect">
            <a:avLst>
              <a:gd name="adj" fmla="val 13092"/>
            </a:avLst>
          </a:prstGeom>
          <a:solidFill>
            <a:srgbClr val="F0C040">
              <a:alpha val="18000"/>
            </a:srgbClr>
          </a:solidFill>
          <a:ln/>
        </p:spPr>
        <p:txBody>
          <a:bodyPr wrap="none" lIns="0" tIns="0" rIns="0" bIns="0" rtlCol="0" anchor="ctr"/>
          <a:lstStyle/>
          <a:p>
            <a:pPr algn="ctr" indent="0" marL="0">
              <a:buNone/>
            </a:pPr>
            <a:r>
              <a:rPr lang="en-US" sz="480" b="1" dirty="0">
                <a:solidFill>
                  <a:srgbClr val="F0C040"/>
                </a:solidFill>
                <a:latin typeface="Calibri" pitchFamily="34" charset="0"/>
                <a:ea typeface="Calibri" pitchFamily="34" charset="-122"/>
                <a:cs typeface="Calibri" pitchFamily="34" charset="-120"/>
              </a:rPr>
              <a:t>SECONDARY</a:t>
            </a:r>
            <a:endParaRPr lang="en-US" sz="480" dirty="0"/>
          </a:p>
        </p:txBody>
      </p:sp>
      <p:sp>
        <p:nvSpPr>
          <p:cNvPr id="57" name="Text 50"/>
          <p:cNvSpPr/>
          <p:nvPr/>
        </p:nvSpPr>
        <p:spPr>
          <a:xfrm>
            <a:off x="4445347" y="2570559"/>
            <a:ext cx="4685898" cy="110133"/>
          </a:xfrm>
          <a:prstGeom prst="rect">
            <a:avLst/>
          </a:prstGeom>
          <a:noFill/>
          <a:ln/>
        </p:spPr>
        <p:txBody>
          <a:bodyPr wrap="none" lIns="0" tIns="0" rIns="0" bIns="0" rtlCol="0" anchor="t"/>
          <a:lstStyle/>
          <a:p>
            <a:pPr algn="l" indent="0" marL="0">
              <a:lnSpc>
                <a:spcPts val="868"/>
              </a:lnSpc>
              <a:buNone/>
            </a:pPr>
            <a:r>
              <a:rPr lang="en-US" sz="620" dirty="0">
                <a:solidFill>
                  <a:srgbClr val="8A9BBF"/>
                </a:solidFill>
                <a:latin typeface="Calibri" pitchFamily="34" charset="0"/>
                <a:ea typeface="Calibri" pitchFamily="34" charset="-122"/>
                <a:cs typeface="Calibri" pitchFamily="34" charset="-120"/>
              </a:rPr>
              <a:t>Safety-critical operations. Regulatory frameworks mature.</a:t>
            </a:r>
            <a:endParaRPr lang="en-US" sz="620" dirty="0"/>
          </a:p>
        </p:txBody>
      </p:sp>
      <p:sp>
        <p:nvSpPr>
          <p:cNvPr id="58" name="Text 51"/>
          <p:cNvSpPr/>
          <p:nvPr/>
        </p:nvSpPr>
        <p:spPr>
          <a:xfrm>
            <a:off x="4136231" y="2790379"/>
            <a:ext cx="4664869" cy="400794"/>
          </a:xfrm>
          <a:prstGeom prst="roundRect">
            <a:avLst>
              <a:gd name="adj" fmla="val 7288"/>
            </a:avLst>
          </a:prstGeom>
          <a:solidFill>
            <a:srgbClr val="0D1426">
              <a:alpha val="70000"/>
            </a:srgbClr>
          </a:solidFill>
          <a:ln w="9525">
            <a:solidFill>
              <a:srgbClr val="FFFFFF">
                <a:alpha val="5000"/>
              </a:srgbClr>
            </a:solidFill>
          </a:ln>
        </p:spPr>
        <p:txBody>
          <a:bodyPr wrap="square" rtlCol="0" anchor="t"/>
          <a:lstStyle/>
          <a:p>
            <a:pPr indent="0" marL="0">
              <a:buNone/>
            </a:pPr>
            <a:endParaRPr lang="en-US" dirty="0"/>
          </a:p>
        </p:txBody>
      </p:sp>
      <p:pic>
        <p:nvPicPr>
          <p:cNvPr id="59"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36922" y="2860262"/>
            <a:ext cx="132588" cy="132588"/>
          </a:xfrm>
          <a:prstGeom prst="rect">
            <a:avLst/>
          </a:prstGeom>
        </p:spPr>
      </p:pic>
      <p:sp>
        <p:nvSpPr>
          <p:cNvPr id="60" name="Text 52"/>
          <p:cNvSpPr/>
          <p:nvPr/>
        </p:nvSpPr>
        <p:spPr>
          <a:xfrm>
            <a:off x="4445347" y="2868513"/>
            <a:ext cx="1042839" cy="106561"/>
          </a:xfrm>
          <a:prstGeom prst="rect">
            <a:avLst/>
          </a:prstGeom>
          <a:noFill/>
          <a:ln/>
        </p:spPr>
        <p:txBody>
          <a:bodyPr wrap="none" lIns="0" tIns="0" rIns="0" bIns="0" rtlCol="0" anchor="ctr"/>
          <a:lstStyle/>
          <a:p>
            <a:pPr algn="l" indent="0" marL="0">
              <a:lnSpc>
                <a:spcPts val="840"/>
              </a:lnSpc>
              <a:buNone/>
            </a:pPr>
            <a:r>
              <a:rPr lang="en-US" sz="700" b="1" dirty="0">
                <a:solidFill>
                  <a:srgbClr val="F0F4FF"/>
                </a:solidFill>
                <a:latin typeface="Calibri" pitchFamily="34" charset="0"/>
                <a:ea typeface="Calibri" pitchFamily="34" charset="-122"/>
                <a:cs typeface="Calibri" pitchFamily="34" charset="-120"/>
              </a:rPr>
              <a:t>Defense &amp; Intelligence</a:t>
            </a:r>
            <a:endParaRPr lang="en-US" sz="700" dirty="0"/>
          </a:p>
        </p:txBody>
      </p:sp>
      <p:sp>
        <p:nvSpPr>
          <p:cNvPr id="61" name="Text 53"/>
          <p:cNvSpPr/>
          <p:nvPr/>
        </p:nvSpPr>
        <p:spPr>
          <a:xfrm>
            <a:off x="5438064" y="2864644"/>
            <a:ext cx="482435" cy="106710"/>
          </a:xfrm>
          <a:prstGeom prst="roundRect">
            <a:avLst>
              <a:gd name="adj" fmla="val 13092"/>
            </a:avLst>
          </a:prstGeom>
          <a:solidFill>
            <a:srgbClr val="788CAA">
              <a:alpha val="15000"/>
            </a:srgbClr>
          </a:solidFill>
          <a:ln/>
        </p:spPr>
        <p:txBody>
          <a:bodyPr wrap="none" lIns="0" tIns="0" rIns="0" bIns="0" rtlCol="0" anchor="ctr"/>
          <a:lstStyle/>
          <a:p>
            <a:pPr algn="ctr" indent="0" marL="0">
              <a:buNone/>
            </a:pPr>
            <a:r>
              <a:rPr lang="en-US" sz="480" b="1" dirty="0">
                <a:solidFill>
                  <a:srgbClr val="A0B8D0"/>
                </a:solidFill>
                <a:latin typeface="Calibri" pitchFamily="34" charset="0"/>
                <a:ea typeface="Calibri" pitchFamily="34" charset="-122"/>
                <a:cs typeface="Calibri" pitchFamily="34" charset="-120"/>
              </a:rPr>
              <a:t>STRATEGIC</a:t>
            </a:r>
            <a:endParaRPr lang="en-US" sz="480" dirty="0"/>
          </a:p>
        </p:txBody>
      </p:sp>
      <p:sp>
        <p:nvSpPr>
          <p:cNvPr id="62" name="Text 54"/>
          <p:cNvSpPr/>
          <p:nvPr/>
        </p:nvSpPr>
        <p:spPr>
          <a:xfrm>
            <a:off x="4445347" y="3006775"/>
            <a:ext cx="4685898" cy="110133"/>
          </a:xfrm>
          <a:prstGeom prst="rect">
            <a:avLst/>
          </a:prstGeom>
          <a:noFill/>
          <a:ln/>
        </p:spPr>
        <p:txBody>
          <a:bodyPr wrap="none" lIns="0" tIns="0" rIns="0" bIns="0" rtlCol="0" anchor="t"/>
          <a:lstStyle/>
          <a:p>
            <a:pPr algn="l" indent="0" marL="0">
              <a:lnSpc>
                <a:spcPts val="868"/>
              </a:lnSpc>
              <a:buNone/>
            </a:pPr>
            <a:r>
              <a:rPr lang="en-US" sz="620" dirty="0">
                <a:solidFill>
                  <a:srgbClr val="8A9BBF"/>
                </a:solidFill>
                <a:latin typeface="Calibri" pitchFamily="34" charset="0"/>
                <a:ea typeface="Calibri" pitchFamily="34" charset="-122"/>
                <a:cs typeface="Calibri" pitchFamily="34" charset="-120"/>
              </a:rPr>
              <a:t>Longest sales cycle. Highest contract value. Air-gapped configuration purpose-built.</a:t>
            </a:r>
            <a:endParaRPr lang="en-US" sz="620" dirty="0"/>
          </a:p>
        </p:txBody>
      </p:sp>
      <p:sp>
        <p:nvSpPr>
          <p:cNvPr id="63" name="Text 55"/>
          <p:cNvSpPr/>
          <p:nvPr/>
        </p:nvSpPr>
        <p:spPr>
          <a:xfrm>
            <a:off x="0" y="4783634"/>
            <a:ext cx="9144000" cy="359866"/>
          </a:xfrm>
          <a:prstGeom prst="rect">
            <a:avLst/>
          </a:prstGeom>
          <a:solidFill>
            <a:srgbClr val="0A1120">
              <a:alpha val="85000"/>
            </a:srgbClr>
          </a:solidFill>
          <a:ln/>
        </p:spPr>
        <p:txBody>
          <a:bodyPr wrap="square" rtlCol="0" anchor="t"/>
          <a:lstStyle/>
          <a:p>
            <a:pPr indent="0" marL="0">
              <a:buNone/>
            </a:pPr>
            <a:endParaRPr lang="en-US" dirty="0"/>
          </a:p>
        </p:txBody>
      </p:sp>
      <p:sp>
        <p:nvSpPr>
          <p:cNvPr id="64" name="Text 56"/>
          <p:cNvSpPr/>
          <p:nvPr/>
        </p:nvSpPr>
        <p:spPr>
          <a:xfrm>
            <a:off x="0" y="4783634"/>
            <a:ext cx="9144000" cy="9525"/>
          </a:xfrm>
          <a:prstGeom prst="rect">
            <a:avLst/>
          </a:prstGeom>
          <a:solidFill>
            <a:srgbClr val="1A6FFF">
              <a:alpha val="18000"/>
            </a:srgbClr>
          </a:solidFill>
          <a:ln/>
        </p:spPr>
        <p:txBody>
          <a:bodyPr wrap="none" rtlCol="0" anchor="t"/>
          <a:lstStyle/>
          <a:p>
            <a:pPr indent="0" marL="0">
              <a:buNone/>
            </a:pPr>
            <a:endParaRPr lang="en-US" dirty="0"/>
          </a:p>
        </p:txBody>
      </p:sp>
      <p:pic>
        <p:nvPicPr>
          <p:cNvPr id="65"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01014" y="4866186"/>
            <a:ext cx="132588" cy="204137"/>
          </a:xfrm>
          <a:prstGeom prst="rect">
            <a:avLst/>
          </a:prstGeom>
        </p:spPr>
      </p:pic>
      <p:sp>
        <p:nvSpPr>
          <p:cNvPr id="66" name="Text 57"/>
          <p:cNvSpPr/>
          <p:nvPr/>
        </p:nvSpPr>
        <p:spPr>
          <a:xfrm>
            <a:off x="462707" y="4850309"/>
            <a:ext cx="8505161" cy="472083"/>
          </a:xfrm>
          <a:prstGeom prst="rect">
            <a:avLst/>
          </a:prstGeom>
          <a:noFill/>
          <a:ln/>
        </p:spPr>
        <p:txBody>
          <a:bodyPr wrap="square" lIns="0" tIns="0" rIns="0" bIns="0" rtlCol="0" anchor="ctr"/>
          <a:lstStyle/>
          <a:p>
            <a:pPr algn="l" indent="0" marL="0">
              <a:lnSpc>
                <a:spcPts val="930"/>
              </a:lnSpc>
              <a:buNone/>
            </a:pPr>
            <a:r>
              <a:rPr lang="en-US" sz="620" i="1" dirty="0">
                <a:solidFill>
                  <a:srgbClr val="8A9BBF"/>
                </a:solidFill>
                <a:latin typeface="Calibri" pitchFamily="34" charset="0"/>
                <a:ea typeface="Calibri" pitchFamily="34" charset="-122"/>
                <a:cs typeface="Calibri" pitchFamily="34" charset="-120"/>
              </a:rPr>
              <a:t>Independent Architectural Review</a:t>
            </a:r>
            <a:endParaRPr lang="en-US" sz="620" dirty="0"/>
          </a:p>
          <a:p>
            <a:pPr algn="l" indent="0" marL="0">
              <a:lnSpc>
                <a:spcPts val="930"/>
              </a:lnSpc>
              <a:buNone/>
            </a:pPr>
            <a:r>
              <a:rPr lang="en-US" sz="620" i="1" dirty="0">
                <a:solidFill>
                  <a:srgbClr val="8A9BBF"/>
                </a:solidFill>
                <a:latin typeface="Calibri" pitchFamily="34" charset="0"/>
                <a:ea typeface="Calibri" pitchFamily="34" charset="-122"/>
                <a:cs typeface="Calibri" pitchFamily="34" charset="-120"/>
              </a:rPr>
              <a:t>        is openly available — no NDA, no qualification gate, no prior engagement required. Architectural documentation, constraint methodology, and verification protocol specifications are published publicly at secure.dtos.ai. We publish everything. Understanding the architecture and replicating it are two entirely different problems.</a:t>
            </a:r>
            <a:endParaRPr lang="en-US" sz="62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subject>PptxGenJS Presentation</dc:subject>
  <dc:creator>docgen</dc:creator>
  <cp:lastModifiedBy>docgen</cp:lastModifiedBy>
  <cp:revision>1</cp:revision>
  <dcterms:created xsi:type="dcterms:W3CDTF">2026-07-30T22:36:49Z</dcterms:created>
  <dcterms:modified xsi:type="dcterms:W3CDTF">2026-07-30T22:36:49Z</dcterms:modified>
</cp:coreProperties>
</file>